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  <p:sldMasterId id="2147483658" r:id="rId2"/>
  </p:sldMasterIdLst>
  <p:notesMasterIdLst>
    <p:notesMasterId r:id="rId48"/>
  </p:notesMasterIdLst>
  <p:sldIdLst>
    <p:sldId id="256" r:id="rId3"/>
    <p:sldId id="418" r:id="rId4"/>
    <p:sldId id="419" r:id="rId5"/>
    <p:sldId id="420" r:id="rId6"/>
    <p:sldId id="265" r:id="rId7"/>
    <p:sldId id="370" r:id="rId8"/>
    <p:sldId id="264" r:id="rId9"/>
    <p:sldId id="376" r:id="rId10"/>
    <p:sldId id="431" r:id="rId11"/>
    <p:sldId id="430" r:id="rId12"/>
    <p:sldId id="426" r:id="rId13"/>
    <p:sldId id="421" r:id="rId14"/>
    <p:sldId id="377" r:id="rId15"/>
    <p:sldId id="406" r:id="rId16"/>
    <p:sldId id="405" r:id="rId17"/>
    <p:sldId id="409" r:id="rId18"/>
    <p:sldId id="425" r:id="rId19"/>
    <p:sldId id="382" r:id="rId20"/>
    <p:sldId id="395" r:id="rId21"/>
    <p:sldId id="394" r:id="rId22"/>
    <p:sldId id="392" r:id="rId23"/>
    <p:sldId id="391" r:id="rId24"/>
    <p:sldId id="390" r:id="rId25"/>
    <p:sldId id="429" r:id="rId26"/>
    <p:sldId id="397" r:id="rId27"/>
    <p:sldId id="348" r:id="rId28"/>
    <p:sldId id="399" r:id="rId29"/>
    <p:sldId id="400" r:id="rId30"/>
    <p:sldId id="402" r:id="rId31"/>
    <p:sldId id="412" r:id="rId32"/>
    <p:sldId id="414" r:id="rId33"/>
    <p:sldId id="415" r:id="rId34"/>
    <p:sldId id="416" r:id="rId35"/>
    <p:sldId id="417" r:id="rId36"/>
    <p:sldId id="423" r:id="rId37"/>
    <p:sldId id="422" r:id="rId38"/>
    <p:sldId id="293" r:id="rId39"/>
    <p:sldId id="408" r:id="rId40"/>
    <p:sldId id="407" r:id="rId41"/>
    <p:sldId id="393" r:id="rId42"/>
    <p:sldId id="389" r:id="rId43"/>
    <p:sldId id="424" r:id="rId44"/>
    <p:sldId id="427" r:id="rId45"/>
    <p:sldId id="428" r:id="rId46"/>
    <p:sldId id="286" r:id="rId4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49"/>
    </p:embeddedFont>
    <p:embeddedFont>
      <p:font typeface="Helvetica" panose="020B0604020202020204" pitchFamily="34" charset="0"/>
      <p:regular r:id="rId50"/>
      <p:bold r:id="rId51"/>
      <p:italic r:id="rId52"/>
      <p:boldItalic r:id="rId53"/>
    </p:embeddedFont>
    <p:embeddedFont>
      <p:font typeface="Modern Love" panose="04090805081005020601" pitchFamily="82" charset="0"/>
      <p:regular r:id="rId54"/>
    </p:embeddedFont>
    <p:embeddedFont>
      <p:font typeface="Roboto Condensed" panose="02000000000000000000" pitchFamily="2" charset="0"/>
      <p:regular r:id="rId55"/>
      <p:bold r:id="rId56"/>
      <p:italic r:id="rId57"/>
      <p:boldItalic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Source Sans Pro" panose="020B0503030403020204" pitchFamily="34" charset="0"/>
      <p:regular r:id="rId63"/>
      <p:bold r:id="rId64"/>
      <p:italic r:id="rId65"/>
      <p:boldItalic r:id="rId66"/>
    </p:embeddedFont>
    <p:embeddedFont>
      <p:font typeface="Source Sans Pro Light" panose="020B0403030403020204" pitchFamily="34" charset="0"/>
      <p:regular r:id="rId67"/>
      <p:bold r:id="rId68"/>
      <p:italic r:id="rId69"/>
      <p:boldItalic r:id="rId70"/>
    </p:embeddedFont>
    <p:embeddedFont>
      <p:font typeface="Source Sans Pro SemiBold" panose="020B0603030403020204" pitchFamily="34" charset="0"/>
      <p:regular r:id="rId71"/>
      <p:bold r:id="rId72"/>
      <p:italic r:id="rId73"/>
      <p:boldItalic r:id="rId74"/>
    </p:embeddedFont>
    <p:embeddedFont>
      <p:font typeface="The Hand" panose="03070502030502020204" pitchFamily="66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33B0"/>
    <a:srgbClr val="08CEFF"/>
    <a:srgbClr val="00B9FF"/>
    <a:srgbClr val="000000"/>
    <a:srgbClr val="7E33B7"/>
    <a:srgbClr val="00A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7FB71-00A9-FF40-8173-E7F2E91C6CC5}" v="58" dt="2022-04-09T19:26:48.937"/>
    <p1510:client id="{7179DFDE-89F3-1341-BD54-FE7EE3BC50CE}" v="7" dt="2022-04-09T19:23:07.611"/>
    <p1510:client id="{87E0FCCD-017B-4068-B7E9-03937CA78B9A}" v="4" dt="2022-04-09T19:23:50.8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6" Type="http://schemas.openxmlformats.org/officeDocument/2006/relationships/font" Target="fonts/font28.fntdata"/><Relationship Id="rId7" Type="http://schemas.openxmlformats.org/officeDocument/2006/relationships/slide" Target="slides/slide5.xml"/><Relationship Id="rId71" Type="http://schemas.openxmlformats.org/officeDocument/2006/relationships/font" Target="fonts/font2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font" Target="fonts/font26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399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684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758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60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48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119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563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386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668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603fb4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603fb4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The neural machine translation uses neural networks to translate source language sentences to target language sentences with two main sections: an encoder neural network and a decoder neural network. The ability of the model to encode the source text into an internal fixed-length representation termed the context vector is critical to the encoder-decoder architecture. However, this design has a drawback in that it cannot be used to train large text sequences. To resolve this issue, we converted the source and target sentences to a line- by-line alignment format.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061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37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58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125d28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125d285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125d28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125d285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180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125d28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b125d285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512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66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399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968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093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734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531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601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798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8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700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603fb4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603fb4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562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603fb4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603fb4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24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95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0603fb4e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0603fb4e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423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125d285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125d285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1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 descr="SIL_PPT_Character_Charis_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6866" y="2081392"/>
            <a:ext cx="3293070" cy="322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2" descr="SIL_PPT_Character_Namdhinggo_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1913" y="349607"/>
            <a:ext cx="2865915" cy="27619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5525" y="3515826"/>
            <a:ext cx="7772400" cy="6219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7E1"/>
              </a:buClr>
              <a:buSzPts val="3600"/>
              <a:buFont typeface="Source Sans Pro SemiBold"/>
              <a:buNone/>
              <a:defRPr sz="36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795528" y="2695349"/>
            <a:ext cx="79845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005CB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2"/>
          </p:nvPr>
        </p:nvSpPr>
        <p:spPr>
          <a:xfrm>
            <a:off x="743550" y="4236200"/>
            <a:ext cx="7609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331" y="804675"/>
            <a:ext cx="1499303" cy="804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2778" y="1296162"/>
            <a:ext cx="5836158" cy="2544318"/>
          </a:xfrm>
        </p:spPr>
        <p:txBody>
          <a:bodyPr>
            <a:normAutofit/>
          </a:bodyPr>
          <a:lstStyle>
            <a:lvl1pPr algn="ctr">
              <a:defRPr sz="58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2980655" y="3845169"/>
            <a:ext cx="3182692" cy="20574"/>
          </a:xfrm>
          <a:custGeom>
            <a:avLst/>
            <a:gdLst>
              <a:gd name="connsiteX0" fmla="*/ 0 w 3182692"/>
              <a:gd name="connsiteY0" fmla="*/ 0 h 20574"/>
              <a:gd name="connsiteX1" fmla="*/ 604711 w 3182692"/>
              <a:gd name="connsiteY1" fmla="*/ 0 h 20574"/>
              <a:gd name="connsiteX2" fmla="*/ 1241250 w 3182692"/>
              <a:gd name="connsiteY2" fmla="*/ 0 h 20574"/>
              <a:gd name="connsiteX3" fmla="*/ 1909615 w 3182692"/>
              <a:gd name="connsiteY3" fmla="*/ 0 h 20574"/>
              <a:gd name="connsiteX4" fmla="*/ 2577981 w 3182692"/>
              <a:gd name="connsiteY4" fmla="*/ 0 h 20574"/>
              <a:gd name="connsiteX5" fmla="*/ 3182692 w 3182692"/>
              <a:gd name="connsiteY5" fmla="*/ 0 h 20574"/>
              <a:gd name="connsiteX6" fmla="*/ 3182692 w 3182692"/>
              <a:gd name="connsiteY6" fmla="*/ 20574 h 20574"/>
              <a:gd name="connsiteX7" fmla="*/ 2482500 w 3182692"/>
              <a:gd name="connsiteY7" fmla="*/ 20574 h 20574"/>
              <a:gd name="connsiteX8" fmla="*/ 1782308 w 3182692"/>
              <a:gd name="connsiteY8" fmla="*/ 20574 h 20574"/>
              <a:gd name="connsiteX9" fmla="*/ 1145769 w 3182692"/>
              <a:gd name="connsiteY9" fmla="*/ 20574 h 20574"/>
              <a:gd name="connsiteX10" fmla="*/ 0 w 3182692"/>
              <a:gd name="connsiteY10" fmla="*/ 20574 h 20574"/>
              <a:gd name="connsiteX11" fmla="*/ 0 w 3182692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20574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869" y="8892"/>
                  <a:pt x="3183080" y="12703"/>
                  <a:pt x="3182692" y="20574"/>
                </a:cubicBezTo>
                <a:cubicBezTo>
                  <a:pt x="2998421" y="24028"/>
                  <a:pt x="2675038" y="21300"/>
                  <a:pt x="2482500" y="20574"/>
                </a:cubicBezTo>
                <a:cubicBezTo>
                  <a:pt x="2289962" y="19848"/>
                  <a:pt x="1930644" y="9120"/>
                  <a:pt x="1782308" y="20574"/>
                </a:cubicBezTo>
                <a:cubicBezTo>
                  <a:pt x="1633972" y="32028"/>
                  <a:pt x="1287388" y="294"/>
                  <a:pt x="1145769" y="20574"/>
                </a:cubicBezTo>
                <a:cubicBezTo>
                  <a:pt x="1004150" y="40854"/>
                  <a:pt x="256377" y="-35152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182692" h="20574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3228" y="8886"/>
                  <a:pt x="3182047" y="10327"/>
                  <a:pt x="3182692" y="20574"/>
                </a:cubicBezTo>
                <a:cubicBezTo>
                  <a:pt x="3039109" y="-10415"/>
                  <a:pt x="2823860" y="16134"/>
                  <a:pt x="2546154" y="20574"/>
                </a:cubicBezTo>
                <a:cubicBezTo>
                  <a:pt x="2268448" y="25014"/>
                  <a:pt x="2098674" y="7577"/>
                  <a:pt x="1845961" y="20574"/>
                </a:cubicBezTo>
                <a:cubicBezTo>
                  <a:pt x="1593248" y="33571"/>
                  <a:pt x="1456743" y="29846"/>
                  <a:pt x="1304904" y="20574"/>
                </a:cubicBezTo>
                <a:cubicBezTo>
                  <a:pt x="1153065" y="11302"/>
                  <a:pt x="947204" y="13412"/>
                  <a:pt x="668365" y="20574"/>
                </a:cubicBezTo>
                <a:cubicBezTo>
                  <a:pt x="389526" y="27736"/>
                  <a:pt x="288244" y="-2342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3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18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640" y="411480"/>
            <a:ext cx="4539996" cy="4073652"/>
          </a:xfrm>
        </p:spPr>
        <p:txBody>
          <a:bodyPr anchor="ctr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9178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098119" y="2440607"/>
            <a:ext cx="3360420" cy="20574"/>
          </a:xfrm>
          <a:custGeom>
            <a:avLst/>
            <a:gdLst>
              <a:gd name="connsiteX0" fmla="*/ 0 w 3360420"/>
              <a:gd name="connsiteY0" fmla="*/ 0 h 20574"/>
              <a:gd name="connsiteX1" fmla="*/ 638480 w 3360420"/>
              <a:gd name="connsiteY1" fmla="*/ 0 h 20574"/>
              <a:gd name="connsiteX2" fmla="*/ 1310564 w 3360420"/>
              <a:gd name="connsiteY2" fmla="*/ 0 h 20574"/>
              <a:gd name="connsiteX3" fmla="*/ 2016252 w 3360420"/>
              <a:gd name="connsiteY3" fmla="*/ 0 h 20574"/>
              <a:gd name="connsiteX4" fmla="*/ 2721940 w 3360420"/>
              <a:gd name="connsiteY4" fmla="*/ 0 h 20574"/>
              <a:gd name="connsiteX5" fmla="*/ 3360420 w 3360420"/>
              <a:gd name="connsiteY5" fmla="*/ 0 h 20574"/>
              <a:gd name="connsiteX6" fmla="*/ 3360420 w 3360420"/>
              <a:gd name="connsiteY6" fmla="*/ 20574 h 20574"/>
              <a:gd name="connsiteX7" fmla="*/ 2621128 w 3360420"/>
              <a:gd name="connsiteY7" fmla="*/ 20574 h 20574"/>
              <a:gd name="connsiteX8" fmla="*/ 1881835 w 3360420"/>
              <a:gd name="connsiteY8" fmla="*/ 20574 h 20574"/>
              <a:gd name="connsiteX9" fmla="*/ 1209751 w 3360420"/>
              <a:gd name="connsiteY9" fmla="*/ 20574 h 20574"/>
              <a:gd name="connsiteX10" fmla="*/ 0 w 3360420"/>
              <a:gd name="connsiteY10" fmla="*/ 20574 h 20574"/>
              <a:gd name="connsiteX11" fmla="*/ 0 w 3360420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60420" h="20574" fill="none" extrusionOk="0">
                <a:moveTo>
                  <a:pt x="0" y="0"/>
                </a:moveTo>
                <a:cubicBezTo>
                  <a:pt x="173390" y="25775"/>
                  <a:pt x="488191" y="-28129"/>
                  <a:pt x="638480" y="0"/>
                </a:cubicBezTo>
                <a:cubicBezTo>
                  <a:pt x="788769" y="28129"/>
                  <a:pt x="1174965" y="-28957"/>
                  <a:pt x="1310564" y="0"/>
                </a:cubicBezTo>
                <a:cubicBezTo>
                  <a:pt x="1446163" y="28957"/>
                  <a:pt x="1725466" y="-34787"/>
                  <a:pt x="2016252" y="0"/>
                </a:cubicBezTo>
                <a:cubicBezTo>
                  <a:pt x="2307038" y="34787"/>
                  <a:pt x="2437945" y="-15142"/>
                  <a:pt x="2721940" y="0"/>
                </a:cubicBezTo>
                <a:cubicBezTo>
                  <a:pt x="3005935" y="15142"/>
                  <a:pt x="3141795" y="-10480"/>
                  <a:pt x="3360420" y="0"/>
                </a:cubicBezTo>
                <a:cubicBezTo>
                  <a:pt x="3359597" y="8892"/>
                  <a:pt x="3360808" y="12703"/>
                  <a:pt x="3360420" y="20574"/>
                </a:cubicBezTo>
                <a:cubicBezTo>
                  <a:pt x="3047302" y="-11983"/>
                  <a:pt x="2960325" y="17098"/>
                  <a:pt x="2621128" y="20574"/>
                </a:cubicBezTo>
                <a:cubicBezTo>
                  <a:pt x="2281931" y="24050"/>
                  <a:pt x="2176842" y="33702"/>
                  <a:pt x="1881835" y="20574"/>
                </a:cubicBezTo>
                <a:cubicBezTo>
                  <a:pt x="1586828" y="7446"/>
                  <a:pt x="1449984" y="-2138"/>
                  <a:pt x="1209751" y="20574"/>
                </a:cubicBezTo>
                <a:cubicBezTo>
                  <a:pt x="969518" y="43286"/>
                  <a:pt x="318488" y="62760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360420" h="20574" stroke="0" extrusionOk="0">
                <a:moveTo>
                  <a:pt x="0" y="0"/>
                </a:moveTo>
                <a:cubicBezTo>
                  <a:pt x="152211" y="-10113"/>
                  <a:pt x="493092" y="-25529"/>
                  <a:pt x="638480" y="0"/>
                </a:cubicBezTo>
                <a:cubicBezTo>
                  <a:pt x="783868" y="25529"/>
                  <a:pt x="1051824" y="-19092"/>
                  <a:pt x="1209751" y="0"/>
                </a:cubicBezTo>
                <a:cubicBezTo>
                  <a:pt x="1367678" y="19092"/>
                  <a:pt x="1729599" y="16071"/>
                  <a:pt x="1949044" y="0"/>
                </a:cubicBezTo>
                <a:cubicBezTo>
                  <a:pt x="2168489" y="-16071"/>
                  <a:pt x="2323758" y="-4710"/>
                  <a:pt x="2587523" y="0"/>
                </a:cubicBezTo>
                <a:cubicBezTo>
                  <a:pt x="2851288" y="4710"/>
                  <a:pt x="3195571" y="-8175"/>
                  <a:pt x="3360420" y="0"/>
                </a:cubicBezTo>
                <a:cubicBezTo>
                  <a:pt x="3360956" y="8886"/>
                  <a:pt x="3359775" y="10327"/>
                  <a:pt x="3360420" y="20574"/>
                </a:cubicBezTo>
                <a:cubicBezTo>
                  <a:pt x="3025528" y="-8746"/>
                  <a:pt x="2845368" y="41895"/>
                  <a:pt x="2688336" y="20574"/>
                </a:cubicBezTo>
                <a:cubicBezTo>
                  <a:pt x="2531304" y="-747"/>
                  <a:pt x="2279760" y="-2784"/>
                  <a:pt x="1949044" y="20574"/>
                </a:cubicBezTo>
                <a:cubicBezTo>
                  <a:pt x="1618328" y="43932"/>
                  <a:pt x="1624903" y="14363"/>
                  <a:pt x="1377772" y="20574"/>
                </a:cubicBezTo>
                <a:cubicBezTo>
                  <a:pt x="1130641" y="26785"/>
                  <a:pt x="973925" y="-12225"/>
                  <a:pt x="705688" y="20574"/>
                </a:cubicBezTo>
                <a:cubicBezTo>
                  <a:pt x="437451" y="53373"/>
                  <a:pt x="236989" y="-6880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70421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8940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977640" y="411480"/>
            <a:ext cx="4539996" cy="407365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8940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098548" y="2440607"/>
            <a:ext cx="3360420" cy="20574"/>
          </a:xfrm>
          <a:custGeom>
            <a:avLst/>
            <a:gdLst>
              <a:gd name="connsiteX0" fmla="*/ 0 w 3360420"/>
              <a:gd name="connsiteY0" fmla="*/ 0 h 20574"/>
              <a:gd name="connsiteX1" fmla="*/ 638480 w 3360420"/>
              <a:gd name="connsiteY1" fmla="*/ 0 h 20574"/>
              <a:gd name="connsiteX2" fmla="*/ 1310564 w 3360420"/>
              <a:gd name="connsiteY2" fmla="*/ 0 h 20574"/>
              <a:gd name="connsiteX3" fmla="*/ 2016252 w 3360420"/>
              <a:gd name="connsiteY3" fmla="*/ 0 h 20574"/>
              <a:gd name="connsiteX4" fmla="*/ 2721940 w 3360420"/>
              <a:gd name="connsiteY4" fmla="*/ 0 h 20574"/>
              <a:gd name="connsiteX5" fmla="*/ 3360420 w 3360420"/>
              <a:gd name="connsiteY5" fmla="*/ 0 h 20574"/>
              <a:gd name="connsiteX6" fmla="*/ 3360420 w 3360420"/>
              <a:gd name="connsiteY6" fmla="*/ 20574 h 20574"/>
              <a:gd name="connsiteX7" fmla="*/ 2621128 w 3360420"/>
              <a:gd name="connsiteY7" fmla="*/ 20574 h 20574"/>
              <a:gd name="connsiteX8" fmla="*/ 1881835 w 3360420"/>
              <a:gd name="connsiteY8" fmla="*/ 20574 h 20574"/>
              <a:gd name="connsiteX9" fmla="*/ 1209751 w 3360420"/>
              <a:gd name="connsiteY9" fmla="*/ 20574 h 20574"/>
              <a:gd name="connsiteX10" fmla="*/ 0 w 3360420"/>
              <a:gd name="connsiteY10" fmla="*/ 20574 h 20574"/>
              <a:gd name="connsiteX11" fmla="*/ 0 w 3360420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60420" h="20574" fill="none" extrusionOk="0">
                <a:moveTo>
                  <a:pt x="0" y="0"/>
                </a:moveTo>
                <a:cubicBezTo>
                  <a:pt x="173390" y="25775"/>
                  <a:pt x="488191" y="-28129"/>
                  <a:pt x="638480" y="0"/>
                </a:cubicBezTo>
                <a:cubicBezTo>
                  <a:pt x="788769" y="28129"/>
                  <a:pt x="1174965" y="-28957"/>
                  <a:pt x="1310564" y="0"/>
                </a:cubicBezTo>
                <a:cubicBezTo>
                  <a:pt x="1446163" y="28957"/>
                  <a:pt x="1725466" y="-34787"/>
                  <a:pt x="2016252" y="0"/>
                </a:cubicBezTo>
                <a:cubicBezTo>
                  <a:pt x="2307038" y="34787"/>
                  <a:pt x="2437945" y="-15142"/>
                  <a:pt x="2721940" y="0"/>
                </a:cubicBezTo>
                <a:cubicBezTo>
                  <a:pt x="3005935" y="15142"/>
                  <a:pt x="3141795" y="-10480"/>
                  <a:pt x="3360420" y="0"/>
                </a:cubicBezTo>
                <a:cubicBezTo>
                  <a:pt x="3359597" y="8892"/>
                  <a:pt x="3360808" y="12703"/>
                  <a:pt x="3360420" y="20574"/>
                </a:cubicBezTo>
                <a:cubicBezTo>
                  <a:pt x="3047302" y="-11983"/>
                  <a:pt x="2960325" y="17098"/>
                  <a:pt x="2621128" y="20574"/>
                </a:cubicBezTo>
                <a:cubicBezTo>
                  <a:pt x="2281931" y="24050"/>
                  <a:pt x="2176842" y="33702"/>
                  <a:pt x="1881835" y="20574"/>
                </a:cubicBezTo>
                <a:cubicBezTo>
                  <a:pt x="1586828" y="7446"/>
                  <a:pt x="1449984" y="-2138"/>
                  <a:pt x="1209751" y="20574"/>
                </a:cubicBezTo>
                <a:cubicBezTo>
                  <a:pt x="969518" y="43286"/>
                  <a:pt x="318488" y="62760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360420" h="20574" stroke="0" extrusionOk="0">
                <a:moveTo>
                  <a:pt x="0" y="0"/>
                </a:moveTo>
                <a:cubicBezTo>
                  <a:pt x="152211" y="-10113"/>
                  <a:pt x="493092" y="-25529"/>
                  <a:pt x="638480" y="0"/>
                </a:cubicBezTo>
                <a:cubicBezTo>
                  <a:pt x="783868" y="25529"/>
                  <a:pt x="1051824" y="-19092"/>
                  <a:pt x="1209751" y="0"/>
                </a:cubicBezTo>
                <a:cubicBezTo>
                  <a:pt x="1367678" y="19092"/>
                  <a:pt x="1729599" y="16071"/>
                  <a:pt x="1949044" y="0"/>
                </a:cubicBezTo>
                <a:cubicBezTo>
                  <a:pt x="2168489" y="-16071"/>
                  <a:pt x="2323758" y="-4710"/>
                  <a:pt x="2587523" y="0"/>
                </a:cubicBezTo>
                <a:cubicBezTo>
                  <a:pt x="2851288" y="4710"/>
                  <a:pt x="3195571" y="-8175"/>
                  <a:pt x="3360420" y="0"/>
                </a:cubicBezTo>
                <a:cubicBezTo>
                  <a:pt x="3360956" y="8886"/>
                  <a:pt x="3359775" y="10327"/>
                  <a:pt x="3360420" y="20574"/>
                </a:cubicBezTo>
                <a:cubicBezTo>
                  <a:pt x="3025528" y="-8746"/>
                  <a:pt x="2845368" y="41895"/>
                  <a:pt x="2688336" y="20574"/>
                </a:cubicBezTo>
                <a:cubicBezTo>
                  <a:pt x="2531304" y="-747"/>
                  <a:pt x="2279760" y="-2784"/>
                  <a:pt x="1949044" y="20574"/>
                </a:cubicBezTo>
                <a:cubicBezTo>
                  <a:pt x="1618328" y="43932"/>
                  <a:pt x="1624903" y="14363"/>
                  <a:pt x="1377772" y="20574"/>
                </a:cubicBezTo>
                <a:cubicBezTo>
                  <a:pt x="1130641" y="26785"/>
                  <a:pt x="973925" y="-12225"/>
                  <a:pt x="705688" y="20574"/>
                </a:cubicBezTo>
                <a:cubicBezTo>
                  <a:pt x="437451" y="53373"/>
                  <a:pt x="236989" y="-6880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293729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09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4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 descr="SIL_PPT_Foot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15" y="4653961"/>
            <a:ext cx="9153141" cy="50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6"/>
          <p:cNvCxnSpPr/>
          <p:nvPr/>
        </p:nvCxnSpPr>
        <p:spPr>
          <a:xfrm>
            <a:off x="397764" y="702734"/>
            <a:ext cx="8348400" cy="0"/>
          </a:xfrm>
          <a:prstGeom prst="straightConnector1">
            <a:avLst/>
          </a:prstGeom>
          <a:noFill/>
          <a:ln w="9525" cap="flat" cmpd="sng">
            <a:solidFill>
              <a:srgbClr val="00A7E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353375" y="796350"/>
            <a:ext cx="83484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0040" y="1383050"/>
            <a:ext cx="8304000" cy="31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8099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378" lvl="1" indent="-38099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566" lvl="2" indent="-38099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■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754" lvl="3" indent="-38099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5943" lvl="4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132" lvl="5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320" lvl="6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509" lvl="7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697" lvl="8" indent="-342892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27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Divider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-28126"/>
            <a:ext cx="9153000" cy="5193900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09844"/>
            <a:ext cx="2945650" cy="38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SIL_PPT_Logo_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5872" y="791971"/>
            <a:ext cx="1459655" cy="83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7096" y="2052954"/>
            <a:ext cx="3246906" cy="3487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792687" y="3028994"/>
            <a:ext cx="77724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53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 SemiBold"/>
              <a:buNone/>
              <a:defRPr sz="4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Divider 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-28126"/>
            <a:ext cx="9153000" cy="5193900"/>
          </a:xfrm>
          <a:prstGeom prst="rect">
            <a:avLst/>
          </a:prstGeom>
          <a:solidFill>
            <a:srgbClr val="00A7E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14681" y="1977509"/>
            <a:ext cx="2451401" cy="331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6386" y="791971"/>
            <a:ext cx="1458628" cy="83210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ctrTitle"/>
          </p:nvPr>
        </p:nvSpPr>
        <p:spPr>
          <a:xfrm>
            <a:off x="792687" y="3087438"/>
            <a:ext cx="77724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R="0" lvl="0" algn="l" rtl="0">
              <a:lnSpc>
                <a:spcPct val="9534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 SemiBold"/>
              <a:buNone/>
              <a:defRPr sz="48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400" y="-168912"/>
            <a:ext cx="428625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Secondary 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 descr="SIL_PPT_Foote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915" y="4653960"/>
            <a:ext cx="9153141" cy="506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6"/>
          <p:cNvCxnSpPr/>
          <p:nvPr/>
        </p:nvCxnSpPr>
        <p:spPr>
          <a:xfrm>
            <a:off x="397764" y="702734"/>
            <a:ext cx="8348400" cy="0"/>
          </a:xfrm>
          <a:prstGeom prst="straightConnector1">
            <a:avLst/>
          </a:prstGeom>
          <a:noFill/>
          <a:ln w="9525" cap="flat" cmpd="sng">
            <a:solidFill>
              <a:srgbClr val="00A7E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ubTitle" idx="1"/>
          </p:nvPr>
        </p:nvSpPr>
        <p:spPr>
          <a:xfrm>
            <a:off x="353375" y="796350"/>
            <a:ext cx="83484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0040" y="1383050"/>
            <a:ext cx="8304000" cy="31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○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■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Char char="●"/>
              <a:defRPr sz="24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628650" y="3552662"/>
            <a:ext cx="3182692" cy="20574"/>
          </a:xfrm>
          <a:custGeom>
            <a:avLst/>
            <a:gdLst>
              <a:gd name="connsiteX0" fmla="*/ 0 w 3182692"/>
              <a:gd name="connsiteY0" fmla="*/ 0 h 20574"/>
              <a:gd name="connsiteX1" fmla="*/ 604711 w 3182692"/>
              <a:gd name="connsiteY1" fmla="*/ 0 h 20574"/>
              <a:gd name="connsiteX2" fmla="*/ 1241250 w 3182692"/>
              <a:gd name="connsiteY2" fmla="*/ 0 h 20574"/>
              <a:gd name="connsiteX3" fmla="*/ 1909615 w 3182692"/>
              <a:gd name="connsiteY3" fmla="*/ 0 h 20574"/>
              <a:gd name="connsiteX4" fmla="*/ 2577981 w 3182692"/>
              <a:gd name="connsiteY4" fmla="*/ 0 h 20574"/>
              <a:gd name="connsiteX5" fmla="*/ 3182692 w 3182692"/>
              <a:gd name="connsiteY5" fmla="*/ 0 h 20574"/>
              <a:gd name="connsiteX6" fmla="*/ 3182692 w 3182692"/>
              <a:gd name="connsiteY6" fmla="*/ 20574 h 20574"/>
              <a:gd name="connsiteX7" fmla="*/ 2482500 w 3182692"/>
              <a:gd name="connsiteY7" fmla="*/ 20574 h 20574"/>
              <a:gd name="connsiteX8" fmla="*/ 1782308 w 3182692"/>
              <a:gd name="connsiteY8" fmla="*/ 20574 h 20574"/>
              <a:gd name="connsiteX9" fmla="*/ 1145769 w 3182692"/>
              <a:gd name="connsiteY9" fmla="*/ 20574 h 20574"/>
              <a:gd name="connsiteX10" fmla="*/ 0 w 3182692"/>
              <a:gd name="connsiteY10" fmla="*/ 20574 h 20574"/>
              <a:gd name="connsiteX11" fmla="*/ 0 w 3182692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20574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869" y="8892"/>
                  <a:pt x="3183080" y="12703"/>
                  <a:pt x="3182692" y="20574"/>
                </a:cubicBezTo>
                <a:cubicBezTo>
                  <a:pt x="2998421" y="24028"/>
                  <a:pt x="2675038" y="21300"/>
                  <a:pt x="2482500" y="20574"/>
                </a:cubicBezTo>
                <a:cubicBezTo>
                  <a:pt x="2289962" y="19848"/>
                  <a:pt x="1930644" y="9120"/>
                  <a:pt x="1782308" y="20574"/>
                </a:cubicBezTo>
                <a:cubicBezTo>
                  <a:pt x="1633972" y="32028"/>
                  <a:pt x="1287388" y="294"/>
                  <a:pt x="1145769" y="20574"/>
                </a:cubicBezTo>
                <a:cubicBezTo>
                  <a:pt x="1004150" y="40854"/>
                  <a:pt x="256377" y="-35152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182692" h="20574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3228" y="8886"/>
                  <a:pt x="3182047" y="10327"/>
                  <a:pt x="3182692" y="20574"/>
                </a:cubicBezTo>
                <a:cubicBezTo>
                  <a:pt x="3039109" y="-10415"/>
                  <a:pt x="2823860" y="16134"/>
                  <a:pt x="2546154" y="20574"/>
                </a:cubicBezTo>
                <a:cubicBezTo>
                  <a:pt x="2268448" y="25014"/>
                  <a:pt x="2098674" y="7577"/>
                  <a:pt x="1845961" y="20574"/>
                </a:cubicBezTo>
                <a:cubicBezTo>
                  <a:pt x="1593248" y="33571"/>
                  <a:pt x="1456743" y="29846"/>
                  <a:pt x="1304904" y="20574"/>
                </a:cubicBezTo>
                <a:cubicBezTo>
                  <a:pt x="1153065" y="11302"/>
                  <a:pt x="947204" y="13412"/>
                  <a:pt x="668365" y="20574"/>
                </a:cubicBezTo>
                <a:cubicBezTo>
                  <a:pt x="389526" y="27736"/>
                  <a:pt x="288244" y="-2342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336042"/>
            <a:ext cx="7886700" cy="3051810"/>
          </a:xfrm>
        </p:spPr>
        <p:txBody>
          <a:bodyPr anchor="b">
            <a:no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3737610"/>
            <a:ext cx="7886700" cy="843534"/>
          </a:xfrm>
        </p:spPr>
        <p:txBody>
          <a:bodyPr>
            <a:norm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62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7886700"/>
              <a:gd name="connsiteY0" fmla="*/ 0 h 20574"/>
              <a:gd name="connsiteX1" fmla="*/ 420624 w 7886700"/>
              <a:gd name="connsiteY1" fmla="*/ 0 h 20574"/>
              <a:gd name="connsiteX2" fmla="*/ 1156716 w 7886700"/>
              <a:gd name="connsiteY2" fmla="*/ 0 h 20574"/>
              <a:gd name="connsiteX3" fmla="*/ 1577340 w 7886700"/>
              <a:gd name="connsiteY3" fmla="*/ 0 h 20574"/>
              <a:gd name="connsiteX4" fmla="*/ 2155698 w 7886700"/>
              <a:gd name="connsiteY4" fmla="*/ 0 h 20574"/>
              <a:gd name="connsiteX5" fmla="*/ 2970657 w 7886700"/>
              <a:gd name="connsiteY5" fmla="*/ 0 h 20574"/>
              <a:gd name="connsiteX6" fmla="*/ 3627882 w 7886700"/>
              <a:gd name="connsiteY6" fmla="*/ 0 h 20574"/>
              <a:gd name="connsiteX7" fmla="*/ 4363974 w 7886700"/>
              <a:gd name="connsiteY7" fmla="*/ 0 h 20574"/>
              <a:gd name="connsiteX8" fmla="*/ 4942332 w 7886700"/>
              <a:gd name="connsiteY8" fmla="*/ 0 h 20574"/>
              <a:gd name="connsiteX9" fmla="*/ 5599557 w 7886700"/>
              <a:gd name="connsiteY9" fmla="*/ 0 h 20574"/>
              <a:gd name="connsiteX10" fmla="*/ 6414516 w 7886700"/>
              <a:gd name="connsiteY10" fmla="*/ 0 h 20574"/>
              <a:gd name="connsiteX11" fmla="*/ 6914007 w 7886700"/>
              <a:gd name="connsiteY11" fmla="*/ 0 h 20574"/>
              <a:gd name="connsiteX12" fmla="*/ 7886700 w 7886700"/>
              <a:gd name="connsiteY12" fmla="*/ 0 h 20574"/>
              <a:gd name="connsiteX13" fmla="*/ 7886700 w 7886700"/>
              <a:gd name="connsiteY13" fmla="*/ 20574 h 20574"/>
              <a:gd name="connsiteX14" fmla="*/ 7308342 w 7886700"/>
              <a:gd name="connsiteY14" fmla="*/ 20574 h 20574"/>
              <a:gd name="connsiteX15" fmla="*/ 6887718 w 7886700"/>
              <a:gd name="connsiteY15" fmla="*/ 20574 h 20574"/>
              <a:gd name="connsiteX16" fmla="*/ 6230493 w 7886700"/>
              <a:gd name="connsiteY16" fmla="*/ 20574 h 20574"/>
              <a:gd name="connsiteX17" fmla="*/ 5731002 w 7886700"/>
              <a:gd name="connsiteY17" fmla="*/ 20574 h 20574"/>
              <a:gd name="connsiteX18" fmla="*/ 5073777 w 7886700"/>
              <a:gd name="connsiteY18" fmla="*/ 20574 h 20574"/>
              <a:gd name="connsiteX19" fmla="*/ 4416552 w 7886700"/>
              <a:gd name="connsiteY19" fmla="*/ 20574 h 20574"/>
              <a:gd name="connsiteX20" fmla="*/ 3759327 w 7886700"/>
              <a:gd name="connsiteY20" fmla="*/ 20574 h 20574"/>
              <a:gd name="connsiteX21" fmla="*/ 3102102 w 7886700"/>
              <a:gd name="connsiteY21" fmla="*/ 20574 h 20574"/>
              <a:gd name="connsiteX22" fmla="*/ 2523744 w 7886700"/>
              <a:gd name="connsiteY22" fmla="*/ 20574 h 20574"/>
              <a:gd name="connsiteX23" fmla="*/ 1787652 w 7886700"/>
              <a:gd name="connsiteY23" fmla="*/ 20574 h 20574"/>
              <a:gd name="connsiteX24" fmla="*/ 1130427 w 7886700"/>
              <a:gd name="connsiteY24" fmla="*/ 20574 h 20574"/>
              <a:gd name="connsiteX25" fmla="*/ 0 w 7886700"/>
              <a:gd name="connsiteY25" fmla="*/ 20574 h 20574"/>
              <a:gd name="connsiteX26" fmla="*/ 0 w 7886700"/>
              <a:gd name="connsiteY26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86700" h="20574" fill="none" extrusionOk="0">
                <a:moveTo>
                  <a:pt x="0" y="0"/>
                </a:moveTo>
                <a:cubicBezTo>
                  <a:pt x="157525" y="2723"/>
                  <a:pt x="287389" y="-6453"/>
                  <a:pt x="420624" y="0"/>
                </a:cubicBezTo>
                <a:cubicBezTo>
                  <a:pt x="553859" y="6453"/>
                  <a:pt x="825625" y="29874"/>
                  <a:pt x="1156716" y="0"/>
                </a:cubicBezTo>
                <a:cubicBezTo>
                  <a:pt x="1487807" y="-29874"/>
                  <a:pt x="1467015" y="9632"/>
                  <a:pt x="1577340" y="0"/>
                </a:cubicBezTo>
                <a:cubicBezTo>
                  <a:pt x="1687665" y="-9632"/>
                  <a:pt x="2024250" y="19395"/>
                  <a:pt x="2155698" y="0"/>
                </a:cubicBezTo>
                <a:cubicBezTo>
                  <a:pt x="2287146" y="-19395"/>
                  <a:pt x="2775210" y="-36481"/>
                  <a:pt x="2970657" y="0"/>
                </a:cubicBezTo>
                <a:cubicBezTo>
                  <a:pt x="3166104" y="36481"/>
                  <a:pt x="3456933" y="2822"/>
                  <a:pt x="3627882" y="0"/>
                </a:cubicBezTo>
                <a:cubicBezTo>
                  <a:pt x="3798831" y="-2822"/>
                  <a:pt x="4063535" y="23706"/>
                  <a:pt x="4363974" y="0"/>
                </a:cubicBezTo>
                <a:cubicBezTo>
                  <a:pt x="4664413" y="-23706"/>
                  <a:pt x="4721338" y="-85"/>
                  <a:pt x="4942332" y="0"/>
                </a:cubicBezTo>
                <a:cubicBezTo>
                  <a:pt x="5163326" y="85"/>
                  <a:pt x="5298512" y="10710"/>
                  <a:pt x="5599557" y="0"/>
                </a:cubicBezTo>
                <a:cubicBezTo>
                  <a:pt x="5900603" y="-10710"/>
                  <a:pt x="6095214" y="3467"/>
                  <a:pt x="6414516" y="0"/>
                </a:cubicBezTo>
                <a:cubicBezTo>
                  <a:pt x="6733818" y="-3467"/>
                  <a:pt x="6803711" y="5617"/>
                  <a:pt x="6914007" y="0"/>
                </a:cubicBezTo>
                <a:cubicBezTo>
                  <a:pt x="7024303" y="-5617"/>
                  <a:pt x="7602090" y="-33929"/>
                  <a:pt x="7886700" y="0"/>
                </a:cubicBezTo>
                <a:cubicBezTo>
                  <a:pt x="7887140" y="6295"/>
                  <a:pt x="7885688" y="11558"/>
                  <a:pt x="7886700" y="20574"/>
                </a:cubicBezTo>
                <a:cubicBezTo>
                  <a:pt x="7637258" y="10284"/>
                  <a:pt x="7575695" y="9871"/>
                  <a:pt x="7308342" y="20574"/>
                </a:cubicBezTo>
                <a:cubicBezTo>
                  <a:pt x="7040989" y="31277"/>
                  <a:pt x="7003134" y="37163"/>
                  <a:pt x="6887718" y="20574"/>
                </a:cubicBezTo>
                <a:cubicBezTo>
                  <a:pt x="6772302" y="3985"/>
                  <a:pt x="6488136" y="51389"/>
                  <a:pt x="6230493" y="20574"/>
                </a:cubicBezTo>
                <a:cubicBezTo>
                  <a:pt x="5972851" y="-10241"/>
                  <a:pt x="5929971" y="28764"/>
                  <a:pt x="5731002" y="20574"/>
                </a:cubicBezTo>
                <a:cubicBezTo>
                  <a:pt x="5532033" y="12384"/>
                  <a:pt x="5381360" y="21850"/>
                  <a:pt x="5073777" y="20574"/>
                </a:cubicBezTo>
                <a:cubicBezTo>
                  <a:pt x="4766194" y="19298"/>
                  <a:pt x="4713365" y="22453"/>
                  <a:pt x="4416552" y="20574"/>
                </a:cubicBezTo>
                <a:cubicBezTo>
                  <a:pt x="4119740" y="18695"/>
                  <a:pt x="3915304" y="21560"/>
                  <a:pt x="3759327" y="20574"/>
                </a:cubicBezTo>
                <a:cubicBezTo>
                  <a:pt x="3603351" y="19588"/>
                  <a:pt x="3375414" y="14360"/>
                  <a:pt x="3102102" y="20574"/>
                </a:cubicBezTo>
                <a:cubicBezTo>
                  <a:pt x="2828791" y="26788"/>
                  <a:pt x="2795766" y="12603"/>
                  <a:pt x="2523744" y="20574"/>
                </a:cubicBezTo>
                <a:cubicBezTo>
                  <a:pt x="2251722" y="28545"/>
                  <a:pt x="1947642" y="25435"/>
                  <a:pt x="1787652" y="20574"/>
                </a:cubicBezTo>
                <a:cubicBezTo>
                  <a:pt x="1627662" y="15713"/>
                  <a:pt x="1413335" y="22807"/>
                  <a:pt x="1130427" y="20574"/>
                </a:cubicBezTo>
                <a:cubicBezTo>
                  <a:pt x="847520" y="18341"/>
                  <a:pt x="292942" y="-20486"/>
                  <a:pt x="0" y="20574"/>
                </a:cubicBezTo>
                <a:cubicBezTo>
                  <a:pt x="929" y="11485"/>
                  <a:pt x="125" y="9213"/>
                  <a:pt x="0" y="0"/>
                </a:cubicBezTo>
                <a:close/>
              </a:path>
              <a:path w="7886700" h="20574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7055" y="5465"/>
                  <a:pt x="7886440" y="14230"/>
                  <a:pt x="7886700" y="20574"/>
                </a:cubicBezTo>
                <a:cubicBezTo>
                  <a:pt x="7752936" y="30980"/>
                  <a:pt x="7671143" y="15382"/>
                  <a:pt x="7466076" y="20574"/>
                </a:cubicBezTo>
                <a:cubicBezTo>
                  <a:pt x="7261009" y="25766"/>
                  <a:pt x="7039949" y="39034"/>
                  <a:pt x="6651117" y="20574"/>
                </a:cubicBezTo>
                <a:cubicBezTo>
                  <a:pt x="6262285" y="2114"/>
                  <a:pt x="6379660" y="14574"/>
                  <a:pt x="6151626" y="20574"/>
                </a:cubicBezTo>
                <a:cubicBezTo>
                  <a:pt x="5923592" y="26574"/>
                  <a:pt x="5816137" y="42595"/>
                  <a:pt x="5494401" y="20574"/>
                </a:cubicBezTo>
                <a:cubicBezTo>
                  <a:pt x="5172665" y="-1447"/>
                  <a:pt x="5022009" y="7288"/>
                  <a:pt x="4679442" y="20574"/>
                </a:cubicBezTo>
                <a:cubicBezTo>
                  <a:pt x="4336875" y="33860"/>
                  <a:pt x="4169241" y="-11410"/>
                  <a:pt x="4022217" y="20574"/>
                </a:cubicBezTo>
                <a:cubicBezTo>
                  <a:pt x="3875193" y="52558"/>
                  <a:pt x="3723776" y="39340"/>
                  <a:pt x="3601593" y="20574"/>
                </a:cubicBezTo>
                <a:cubicBezTo>
                  <a:pt x="3479410" y="1808"/>
                  <a:pt x="3283834" y="13589"/>
                  <a:pt x="3102102" y="20574"/>
                </a:cubicBezTo>
                <a:cubicBezTo>
                  <a:pt x="2920370" y="27559"/>
                  <a:pt x="2467386" y="28546"/>
                  <a:pt x="2287143" y="20574"/>
                </a:cubicBezTo>
                <a:cubicBezTo>
                  <a:pt x="2106900" y="12602"/>
                  <a:pt x="1798848" y="52698"/>
                  <a:pt x="1629918" y="20574"/>
                </a:cubicBezTo>
                <a:cubicBezTo>
                  <a:pt x="1460989" y="-11550"/>
                  <a:pt x="1324115" y="28055"/>
                  <a:pt x="1130427" y="20574"/>
                </a:cubicBezTo>
                <a:cubicBezTo>
                  <a:pt x="936739" y="13093"/>
                  <a:pt x="302034" y="23285"/>
                  <a:pt x="0" y="20574"/>
                </a:cubicBezTo>
                <a:cubicBezTo>
                  <a:pt x="-40" y="12796"/>
                  <a:pt x="-161" y="545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62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36042"/>
            <a:ext cx="7886700" cy="305181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3737610"/>
            <a:ext cx="7886700" cy="84353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628650" y="3552662"/>
            <a:ext cx="3182692" cy="20574"/>
          </a:xfrm>
          <a:custGeom>
            <a:avLst/>
            <a:gdLst>
              <a:gd name="connsiteX0" fmla="*/ 0 w 3182692"/>
              <a:gd name="connsiteY0" fmla="*/ 0 h 20574"/>
              <a:gd name="connsiteX1" fmla="*/ 604711 w 3182692"/>
              <a:gd name="connsiteY1" fmla="*/ 0 h 20574"/>
              <a:gd name="connsiteX2" fmla="*/ 1241250 w 3182692"/>
              <a:gd name="connsiteY2" fmla="*/ 0 h 20574"/>
              <a:gd name="connsiteX3" fmla="*/ 1909615 w 3182692"/>
              <a:gd name="connsiteY3" fmla="*/ 0 h 20574"/>
              <a:gd name="connsiteX4" fmla="*/ 2577981 w 3182692"/>
              <a:gd name="connsiteY4" fmla="*/ 0 h 20574"/>
              <a:gd name="connsiteX5" fmla="*/ 3182692 w 3182692"/>
              <a:gd name="connsiteY5" fmla="*/ 0 h 20574"/>
              <a:gd name="connsiteX6" fmla="*/ 3182692 w 3182692"/>
              <a:gd name="connsiteY6" fmla="*/ 20574 h 20574"/>
              <a:gd name="connsiteX7" fmla="*/ 2482500 w 3182692"/>
              <a:gd name="connsiteY7" fmla="*/ 20574 h 20574"/>
              <a:gd name="connsiteX8" fmla="*/ 1782308 w 3182692"/>
              <a:gd name="connsiteY8" fmla="*/ 20574 h 20574"/>
              <a:gd name="connsiteX9" fmla="*/ 1145769 w 3182692"/>
              <a:gd name="connsiteY9" fmla="*/ 20574 h 20574"/>
              <a:gd name="connsiteX10" fmla="*/ 0 w 3182692"/>
              <a:gd name="connsiteY10" fmla="*/ 20574 h 20574"/>
              <a:gd name="connsiteX11" fmla="*/ 0 w 3182692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20574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869" y="8892"/>
                  <a:pt x="3183080" y="12703"/>
                  <a:pt x="3182692" y="20574"/>
                </a:cubicBezTo>
                <a:cubicBezTo>
                  <a:pt x="2998421" y="24028"/>
                  <a:pt x="2675038" y="21300"/>
                  <a:pt x="2482500" y="20574"/>
                </a:cubicBezTo>
                <a:cubicBezTo>
                  <a:pt x="2289962" y="19848"/>
                  <a:pt x="1930644" y="9120"/>
                  <a:pt x="1782308" y="20574"/>
                </a:cubicBezTo>
                <a:cubicBezTo>
                  <a:pt x="1633972" y="32028"/>
                  <a:pt x="1287388" y="294"/>
                  <a:pt x="1145769" y="20574"/>
                </a:cubicBezTo>
                <a:cubicBezTo>
                  <a:pt x="1004150" y="40854"/>
                  <a:pt x="256377" y="-35152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182692" h="20574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3228" y="8886"/>
                  <a:pt x="3182047" y="10327"/>
                  <a:pt x="3182692" y="20574"/>
                </a:cubicBezTo>
                <a:cubicBezTo>
                  <a:pt x="3039109" y="-10415"/>
                  <a:pt x="2823860" y="16134"/>
                  <a:pt x="2546154" y="20574"/>
                </a:cubicBezTo>
                <a:cubicBezTo>
                  <a:pt x="2268448" y="25014"/>
                  <a:pt x="2098674" y="7577"/>
                  <a:pt x="1845961" y="20574"/>
                </a:cubicBezTo>
                <a:cubicBezTo>
                  <a:pt x="1593248" y="33571"/>
                  <a:pt x="1456743" y="29846"/>
                  <a:pt x="1304904" y="20574"/>
                </a:cubicBezTo>
                <a:cubicBezTo>
                  <a:pt x="1153065" y="11302"/>
                  <a:pt x="947204" y="13412"/>
                  <a:pt x="668365" y="20574"/>
                </a:cubicBezTo>
                <a:cubicBezTo>
                  <a:pt x="389526" y="27736"/>
                  <a:pt x="288244" y="-2342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06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47038"/>
            <a:ext cx="3886200" cy="3188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47038"/>
            <a:ext cx="3886200" cy="3188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7886700"/>
              <a:gd name="connsiteY0" fmla="*/ 0 h 20574"/>
              <a:gd name="connsiteX1" fmla="*/ 420624 w 7886700"/>
              <a:gd name="connsiteY1" fmla="*/ 0 h 20574"/>
              <a:gd name="connsiteX2" fmla="*/ 1156716 w 7886700"/>
              <a:gd name="connsiteY2" fmla="*/ 0 h 20574"/>
              <a:gd name="connsiteX3" fmla="*/ 1577340 w 7886700"/>
              <a:gd name="connsiteY3" fmla="*/ 0 h 20574"/>
              <a:gd name="connsiteX4" fmla="*/ 2155698 w 7886700"/>
              <a:gd name="connsiteY4" fmla="*/ 0 h 20574"/>
              <a:gd name="connsiteX5" fmla="*/ 2970657 w 7886700"/>
              <a:gd name="connsiteY5" fmla="*/ 0 h 20574"/>
              <a:gd name="connsiteX6" fmla="*/ 3627882 w 7886700"/>
              <a:gd name="connsiteY6" fmla="*/ 0 h 20574"/>
              <a:gd name="connsiteX7" fmla="*/ 4363974 w 7886700"/>
              <a:gd name="connsiteY7" fmla="*/ 0 h 20574"/>
              <a:gd name="connsiteX8" fmla="*/ 4942332 w 7886700"/>
              <a:gd name="connsiteY8" fmla="*/ 0 h 20574"/>
              <a:gd name="connsiteX9" fmla="*/ 5599557 w 7886700"/>
              <a:gd name="connsiteY9" fmla="*/ 0 h 20574"/>
              <a:gd name="connsiteX10" fmla="*/ 6414516 w 7886700"/>
              <a:gd name="connsiteY10" fmla="*/ 0 h 20574"/>
              <a:gd name="connsiteX11" fmla="*/ 6914007 w 7886700"/>
              <a:gd name="connsiteY11" fmla="*/ 0 h 20574"/>
              <a:gd name="connsiteX12" fmla="*/ 7886700 w 7886700"/>
              <a:gd name="connsiteY12" fmla="*/ 0 h 20574"/>
              <a:gd name="connsiteX13" fmla="*/ 7886700 w 7886700"/>
              <a:gd name="connsiteY13" fmla="*/ 20574 h 20574"/>
              <a:gd name="connsiteX14" fmla="*/ 7308342 w 7886700"/>
              <a:gd name="connsiteY14" fmla="*/ 20574 h 20574"/>
              <a:gd name="connsiteX15" fmla="*/ 6887718 w 7886700"/>
              <a:gd name="connsiteY15" fmla="*/ 20574 h 20574"/>
              <a:gd name="connsiteX16" fmla="*/ 6230493 w 7886700"/>
              <a:gd name="connsiteY16" fmla="*/ 20574 h 20574"/>
              <a:gd name="connsiteX17" fmla="*/ 5731002 w 7886700"/>
              <a:gd name="connsiteY17" fmla="*/ 20574 h 20574"/>
              <a:gd name="connsiteX18" fmla="*/ 5073777 w 7886700"/>
              <a:gd name="connsiteY18" fmla="*/ 20574 h 20574"/>
              <a:gd name="connsiteX19" fmla="*/ 4416552 w 7886700"/>
              <a:gd name="connsiteY19" fmla="*/ 20574 h 20574"/>
              <a:gd name="connsiteX20" fmla="*/ 3759327 w 7886700"/>
              <a:gd name="connsiteY20" fmla="*/ 20574 h 20574"/>
              <a:gd name="connsiteX21" fmla="*/ 3102102 w 7886700"/>
              <a:gd name="connsiteY21" fmla="*/ 20574 h 20574"/>
              <a:gd name="connsiteX22" fmla="*/ 2523744 w 7886700"/>
              <a:gd name="connsiteY22" fmla="*/ 20574 h 20574"/>
              <a:gd name="connsiteX23" fmla="*/ 1787652 w 7886700"/>
              <a:gd name="connsiteY23" fmla="*/ 20574 h 20574"/>
              <a:gd name="connsiteX24" fmla="*/ 1130427 w 7886700"/>
              <a:gd name="connsiteY24" fmla="*/ 20574 h 20574"/>
              <a:gd name="connsiteX25" fmla="*/ 0 w 7886700"/>
              <a:gd name="connsiteY25" fmla="*/ 20574 h 20574"/>
              <a:gd name="connsiteX26" fmla="*/ 0 w 7886700"/>
              <a:gd name="connsiteY26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86700" h="20574" fill="none" extrusionOk="0">
                <a:moveTo>
                  <a:pt x="0" y="0"/>
                </a:moveTo>
                <a:cubicBezTo>
                  <a:pt x="157525" y="2723"/>
                  <a:pt x="287389" y="-6453"/>
                  <a:pt x="420624" y="0"/>
                </a:cubicBezTo>
                <a:cubicBezTo>
                  <a:pt x="553859" y="6453"/>
                  <a:pt x="825625" y="29874"/>
                  <a:pt x="1156716" y="0"/>
                </a:cubicBezTo>
                <a:cubicBezTo>
                  <a:pt x="1487807" y="-29874"/>
                  <a:pt x="1467015" y="9632"/>
                  <a:pt x="1577340" y="0"/>
                </a:cubicBezTo>
                <a:cubicBezTo>
                  <a:pt x="1687665" y="-9632"/>
                  <a:pt x="2024250" y="19395"/>
                  <a:pt x="2155698" y="0"/>
                </a:cubicBezTo>
                <a:cubicBezTo>
                  <a:pt x="2287146" y="-19395"/>
                  <a:pt x="2775210" y="-36481"/>
                  <a:pt x="2970657" y="0"/>
                </a:cubicBezTo>
                <a:cubicBezTo>
                  <a:pt x="3166104" y="36481"/>
                  <a:pt x="3456933" y="2822"/>
                  <a:pt x="3627882" y="0"/>
                </a:cubicBezTo>
                <a:cubicBezTo>
                  <a:pt x="3798831" y="-2822"/>
                  <a:pt x="4063535" y="23706"/>
                  <a:pt x="4363974" y="0"/>
                </a:cubicBezTo>
                <a:cubicBezTo>
                  <a:pt x="4664413" y="-23706"/>
                  <a:pt x="4721338" y="-85"/>
                  <a:pt x="4942332" y="0"/>
                </a:cubicBezTo>
                <a:cubicBezTo>
                  <a:pt x="5163326" y="85"/>
                  <a:pt x="5298512" y="10710"/>
                  <a:pt x="5599557" y="0"/>
                </a:cubicBezTo>
                <a:cubicBezTo>
                  <a:pt x="5900603" y="-10710"/>
                  <a:pt x="6095214" y="3467"/>
                  <a:pt x="6414516" y="0"/>
                </a:cubicBezTo>
                <a:cubicBezTo>
                  <a:pt x="6733818" y="-3467"/>
                  <a:pt x="6803711" y="5617"/>
                  <a:pt x="6914007" y="0"/>
                </a:cubicBezTo>
                <a:cubicBezTo>
                  <a:pt x="7024303" y="-5617"/>
                  <a:pt x="7602090" y="-33929"/>
                  <a:pt x="7886700" y="0"/>
                </a:cubicBezTo>
                <a:cubicBezTo>
                  <a:pt x="7887140" y="6295"/>
                  <a:pt x="7885688" y="11558"/>
                  <a:pt x="7886700" y="20574"/>
                </a:cubicBezTo>
                <a:cubicBezTo>
                  <a:pt x="7637258" y="10284"/>
                  <a:pt x="7575695" y="9871"/>
                  <a:pt x="7308342" y="20574"/>
                </a:cubicBezTo>
                <a:cubicBezTo>
                  <a:pt x="7040989" y="31277"/>
                  <a:pt x="7003134" y="37163"/>
                  <a:pt x="6887718" y="20574"/>
                </a:cubicBezTo>
                <a:cubicBezTo>
                  <a:pt x="6772302" y="3985"/>
                  <a:pt x="6488136" y="51389"/>
                  <a:pt x="6230493" y="20574"/>
                </a:cubicBezTo>
                <a:cubicBezTo>
                  <a:pt x="5972851" y="-10241"/>
                  <a:pt x="5929971" y="28764"/>
                  <a:pt x="5731002" y="20574"/>
                </a:cubicBezTo>
                <a:cubicBezTo>
                  <a:pt x="5532033" y="12384"/>
                  <a:pt x="5381360" y="21850"/>
                  <a:pt x="5073777" y="20574"/>
                </a:cubicBezTo>
                <a:cubicBezTo>
                  <a:pt x="4766194" y="19298"/>
                  <a:pt x="4713365" y="22453"/>
                  <a:pt x="4416552" y="20574"/>
                </a:cubicBezTo>
                <a:cubicBezTo>
                  <a:pt x="4119740" y="18695"/>
                  <a:pt x="3915304" y="21560"/>
                  <a:pt x="3759327" y="20574"/>
                </a:cubicBezTo>
                <a:cubicBezTo>
                  <a:pt x="3603351" y="19588"/>
                  <a:pt x="3375414" y="14360"/>
                  <a:pt x="3102102" y="20574"/>
                </a:cubicBezTo>
                <a:cubicBezTo>
                  <a:pt x="2828791" y="26788"/>
                  <a:pt x="2795766" y="12603"/>
                  <a:pt x="2523744" y="20574"/>
                </a:cubicBezTo>
                <a:cubicBezTo>
                  <a:pt x="2251722" y="28545"/>
                  <a:pt x="1947642" y="25435"/>
                  <a:pt x="1787652" y="20574"/>
                </a:cubicBezTo>
                <a:cubicBezTo>
                  <a:pt x="1627662" y="15713"/>
                  <a:pt x="1413335" y="22807"/>
                  <a:pt x="1130427" y="20574"/>
                </a:cubicBezTo>
                <a:cubicBezTo>
                  <a:pt x="847520" y="18341"/>
                  <a:pt x="292942" y="-20486"/>
                  <a:pt x="0" y="20574"/>
                </a:cubicBezTo>
                <a:cubicBezTo>
                  <a:pt x="929" y="11485"/>
                  <a:pt x="125" y="9213"/>
                  <a:pt x="0" y="0"/>
                </a:cubicBezTo>
                <a:close/>
              </a:path>
              <a:path w="7886700" h="20574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7055" y="5465"/>
                  <a:pt x="7886440" y="14230"/>
                  <a:pt x="7886700" y="20574"/>
                </a:cubicBezTo>
                <a:cubicBezTo>
                  <a:pt x="7752936" y="30980"/>
                  <a:pt x="7671143" y="15382"/>
                  <a:pt x="7466076" y="20574"/>
                </a:cubicBezTo>
                <a:cubicBezTo>
                  <a:pt x="7261009" y="25766"/>
                  <a:pt x="7039949" y="39034"/>
                  <a:pt x="6651117" y="20574"/>
                </a:cubicBezTo>
                <a:cubicBezTo>
                  <a:pt x="6262285" y="2114"/>
                  <a:pt x="6379660" y="14574"/>
                  <a:pt x="6151626" y="20574"/>
                </a:cubicBezTo>
                <a:cubicBezTo>
                  <a:pt x="5923592" y="26574"/>
                  <a:pt x="5816137" y="42595"/>
                  <a:pt x="5494401" y="20574"/>
                </a:cubicBezTo>
                <a:cubicBezTo>
                  <a:pt x="5172665" y="-1447"/>
                  <a:pt x="5022009" y="7288"/>
                  <a:pt x="4679442" y="20574"/>
                </a:cubicBezTo>
                <a:cubicBezTo>
                  <a:pt x="4336875" y="33860"/>
                  <a:pt x="4169241" y="-11410"/>
                  <a:pt x="4022217" y="20574"/>
                </a:cubicBezTo>
                <a:cubicBezTo>
                  <a:pt x="3875193" y="52558"/>
                  <a:pt x="3723776" y="39340"/>
                  <a:pt x="3601593" y="20574"/>
                </a:cubicBezTo>
                <a:cubicBezTo>
                  <a:pt x="3479410" y="1808"/>
                  <a:pt x="3283834" y="13589"/>
                  <a:pt x="3102102" y="20574"/>
                </a:cubicBezTo>
                <a:cubicBezTo>
                  <a:pt x="2920370" y="27559"/>
                  <a:pt x="2467386" y="28546"/>
                  <a:pt x="2287143" y="20574"/>
                </a:cubicBezTo>
                <a:cubicBezTo>
                  <a:pt x="2106900" y="12602"/>
                  <a:pt x="1798848" y="52698"/>
                  <a:pt x="1629918" y="20574"/>
                </a:cubicBezTo>
                <a:cubicBezTo>
                  <a:pt x="1460989" y="-11550"/>
                  <a:pt x="1324115" y="28055"/>
                  <a:pt x="1130427" y="20574"/>
                </a:cubicBezTo>
                <a:cubicBezTo>
                  <a:pt x="936739" y="13093"/>
                  <a:pt x="302034" y="23285"/>
                  <a:pt x="0" y="20574"/>
                </a:cubicBezTo>
                <a:cubicBezTo>
                  <a:pt x="-40" y="12796"/>
                  <a:pt x="-161" y="545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9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53896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27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194560"/>
            <a:ext cx="3868340" cy="2448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53896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27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194560"/>
            <a:ext cx="3887391" cy="2448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7886700"/>
              <a:gd name="connsiteY0" fmla="*/ 0 h 20574"/>
              <a:gd name="connsiteX1" fmla="*/ 420624 w 7886700"/>
              <a:gd name="connsiteY1" fmla="*/ 0 h 20574"/>
              <a:gd name="connsiteX2" fmla="*/ 1156716 w 7886700"/>
              <a:gd name="connsiteY2" fmla="*/ 0 h 20574"/>
              <a:gd name="connsiteX3" fmla="*/ 1577340 w 7886700"/>
              <a:gd name="connsiteY3" fmla="*/ 0 h 20574"/>
              <a:gd name="connsiteX4" fmla="*/ 2155698 w 7886700"/>
              <a:gd name="connsiteY4" fmla="*/ 0 h 20574"/>
              <a:gd name="connsiteX5" fmla="*/ 2970657 w 7886700"/>
              <a:gd name="connsiteY5" fmla="*/ 0 h 20574"/>
              <a:gd name="connsiteX6" fmla="*/ 3627882 w 7886700"/>
              <a:gd name="connsiteY6" fmla="*/ 0 h 20574"/>
              <a:gd name="connsiteX7" fmla="*/ 4363974 w 7886700"/>
              <a:gd name="connsiteY7" fmla="*/ 0 h 20574"/>
              <a:gd name="connsiteX8" fmla="*/ 4942332 w 7886700"/>
              <a:gd name="connsiteY8" fmla="*/ 0 h 20574"/>
              <a:gd name="connsiteX9" fmla="*/ 5599557 w 7886700"/>
              <a:gd name="connsiteY9" fmla="*/ 0 h 20574"/>
              <a:gd name="connsiteX10" fmla="*/ 6414516 w 7886700"/>
              <a:gd name="connsiteY10" fmla="*/ 0 h 20574"/>
              <a:gd name="connsiteX11" fmla="*/ 6914007 w 7886700"/>
              <a:gd name="connsiteY11" fmla="*/ 0 h 20574"/>
              <a:gd name="connsiteX12" fmla="*/ 7886700 w 7886700"/>
              <a:gd name="connsiteY12" fmla="*/ 0 h 20574"/>
              <a:gd name="connsiteX13" fmla="*/ 7886700 w 7886700"/>
              <a:gd name="connsiteY13" fmla="*/ 20574 h 20574"/>
              <a:gd name="connsiteX14" fmla="*/ 7308342 w 7886700"/>
              <a:gd name="connsiteY14" fmla="*/ 20574 h 20574"/>
              <a:gd name="connsiteX15" fmla="*/ 6887718 w 7886700"/>
              <a:gd name="connsiteY15" fmla="*/ 20574 h 20574"/>
              <a:gd name="connsiteX16" fmla="*/ 6230493 w 7886700"/>
              <a:gd name="connsiteY16" fmla="*/ 20574 h 20574"/>
              <a:gd name="connsiteX17" fmla="*/ 5731002 w 7886700"/>
              <a:gd name="connsiteY17" fmla="*/ 20574 h 20574"/>
              <a:gd name="connsiteX18" fmla="*/ 5073777 w 7886700"/>
              <a:gd name="connsiteY18" fmla="*/ 20574 h 20574"/>
              <a:gd name="connsiteX19" fmla="*/ 4416552 w 7886700"/>
              <a:gd name="connsiteY19" fmla="*/ 20574 h 20574"/>
              <a:gd name="connsiteX20" fmla="*/ 3759327 w 7886700"/>
              <a:gd name="connsiteY20" fmla="*/ 20574 h 20574"/>
              <a:gd name="connsiteX21" fmla="*/ 3102102 w 7886700"/>
              <a:gd name="connsiteY21" fmla="*/ 20574 h 20574"/>
              <a:gd name="connsiteX22" fmla="*/ 2523744 w 7886700"/>
              <a:gd name="connsiteY22" fmla="*/ 20574 h 20574"/>
              <a:gd name="connsiteX23" fmla="*/ 1787652 w 7886700"/>
              <a:gd name="connsiteY23" fmla="*/ 20574 h 20574"/>
              <a:gd name="connsiteX24" fmla="*/ 1130427 w 7886700"/>
              <a:gd name="connsiteY24" fmla="*/ 20574 h 20574"/>
              <a:gd name="connsiteX25" fmla="*/ 0 w 7886700"/>
              <a:gd name="connsiteY25" fmla="*/ 20574 h 20574"/>
              <a:gd name="connsiteX26" fmla="*/ 0 w 7886700"/>
              <a:gd name="connsiteY26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86700" h="20574" fill="none" extrusionOk="0">
                <a:moveTo>
                  <a:pt x="0" y="0"/>
                </a:moveTo>
                <a:cubicBezTo>
                  <a:pt x="157525" y="2723"/>
                  <a:pt x="287389" y="-6453"/>
                  <a:pt x="420624" y="0"/>
                </a:cubicBezTo>
                <a:cubicBezTo>
                  <a:pt x="553859" y="6453"/>
                  <a:pt x="825625" y="29874"/>
                  <a:pt x="1156716" y="0"/>
                </a:cubicBezTo>
                <a:cubicBezTo>
                  <a:pt x="1487807" y="-29874"/>
                  <a:pt x="1467015" y="9632"/>
                  <a:pt x="1577340" y="0"/>
                </a:cubicBezTo>
                <a:cubicBezTo>
                  <a:pt x="1687665" y="-9632"/>
                  <a:pt x="2024250" y="19395"/>
                  <a:pt x="2155698" y="0"/>
                </a:cubicBezTo>
                <a:cubicBezTo>
                  <a:pt x="2287146" y="-19395"/>
                  <a:pt x="2775210" y="-36481"/>
                  <a:pt x="2970657" y="0"/>
                </a:cubicBezTo>
                <a:cubicBezTo>
                  <a:pt x="3166104" y="36481"/>
                  <a:pt x="3456933" y="2822"/>
                  <a:pt x="3627882" y="0"/>
                </a:cubicBezTo>
                <a:cubicBezTo>
                  <a:pt x="3798831" y="-2822"/>
                  <a:pt x="4063535" y="23706"/>
                  <a:pt x="4363974" y="0"/>
                </a:cubicBezTo>
                <a:cubicBezTo>
                  <a:pt x="4664413" y="-23706"/>
                  <a:pt x="4721338" y="-85"/>
                  <a:pt x="4942332" y="0"/>
                </a:cubicBezTo>
                <a:cubicBezTo>
                  <a:pt x="5163326" y="85"/>
                  <a:pt x="5298512" y="10710"/>
                  <a:pt x="5599557" y="0"/>
                </a:cubicBezTo>
                <a:cubicBezTo>
                  <a:pt x="5900603" y="-10710"/>
                  <a:pt x="6095214" y="3467"/>
                  <a:pt x="6414516" y="0"/>
                </a:cubicBezTo>
                <a:cubicBezTo>
                  <a:pt x="6733818" y="-3467"/>
                  <a:pt x="6803711" y="5617"/>
                  <a:pt x="6914007" y="0"/>
                </a:cubicBezTo>
                <a:cubicBezTo>
                  <a:pt x="7024303" y="-5617"/>
                  <a:pt x="7602090" y="-33929"/>
                  <a:pt x="7886700" y="0"/>
                </a:cubicBezTo>
                <a:cubicBezTo>
                  <a:pt x="7887140" y="6295"/>
                  <a:pt x="7885688" y="11558"/>
                  <a:pt x="7886700" y="20574"/>
                </a:cubicBezTo>
                <a:cubicBezTo>
                  <a:pt x="7637258" y="10284"/>
                  <a:pt x="7575695" y="9871"/>
                  <a:pt x="7308342" y="20574"/>
                </a:cubicBezTo>
                <a:cubicBezTo>
                  <a:pt x="7040989" y="31277"/>
                  <a:pt x="7003134" y="37163"/>
                  <a:pt x="6887718" y="20574"/>
                </a:cubicBezTo>
                <a:cubicBezTo>
                  <a:pt x="6772302" y="3985"/>
                  <a:pt x="6488136" y="51389"/>
                  <a:pt x="6230493" y="20574"/>
                </a:cubicBezTo>
                <a:cubicBezTo>
                  <a:pt x="5972851" y="-10241"/>
                  <a:pt x="5929971" y="28764"/>
                  <a:pt x="5731002" y="20574"/>
                </a:cubicBezTo>
                <a:cubicBezTo>
                  <a:pt x="5532033" y="12384"/>
                  <a:pt x="5381360" y="21850"/>
                  <a:pt x="5073777" y="20574"/>
                </a:cubicBezTo>
                <a:cubicBezTo>
                  <a:pt x="4766194" y="19298"/>
                  <a:pt x="4713365" y="22453"/>
                  <a:pt x="4416552" y="20574"/>
                </a:cubicBezTo>
                <a:cubicBezTo>
                  <a:pt x="4119740" y="18695"/>
                  <a:pt x="3915304" y="21560"/>
                  <a:pt x="3759327" y="20574"/>
                </a:cubicBezTo>
                <a:cubicBezTo>
                  <a:pt x="3603351" y="19588"/>
                  <a:pt x="3375414" y="14360"/>
                  <a:pt x="3102102" y="20574"/>
                </a:cubicBezTo>
                <a:cubicBezTo>
                  <a:pt x="2828791" y="26788"/>
                  <a:pt x="2795766" y="12603"/>
                  <a:pt x="2523744" y="20574"/>
                </a:cubicBezTo>
                <a:cubicBezTo>
                  <a:pt x="2251722" y="28545"/>
                  <a:pt x="1947642" y="25435"/>
                  <a:pt x="1787652" y="20574"/>
                </a:cubicBezTo>
                <a:cubicBezTo>
                  <a:pt x="1627662" y="15713"/>
                  <a:pt x="1413335" y="22807"/>
                  <a:pt x="1130427" y="20574"/>
                </a:cubicBezTo>
                <a:cubicBezTo>
                  <a:pt x="847520" y="18341"/>
                  <a:pt x="292942" y="-20486"/>
                  <a:pt x="0" y="20574"/>
                </a:cubicBezTo>
                <a:cubicBezTo>
                  <a:pt x="929" y="11485"/>
                  <a:pt x="125" y="9213"/>
                  <a:pt x="0" y="0"/>
                </a:cubicBezTo>
                <a:close/>
              </a:path>
              <a:path w="7886700" h="20574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7055" y="5465"/>
                  <a:pt x="7886440" y="14230"/>
                  <a:pt x="7886700" y="20574"/>
                </a:cubicBezTo>
                <a:cubicBezTo>
                  <a:pt x="7752936" y="30980"/>
                  <a:pt x="7671143" y="15382"/>
                  <a:pt x="7466076" y="20574"/>
                </a:cubicBezTo>
                <a:cubicBezTo>
                  <a:pt x="7261009" y="25766"/>
                  <a:pt x="7039949" y="39034"/>
                  <a:pt x="6651117" y="20574"/>
                </a:cubicBezTo>
                <a:cubicBezTo>
                  <a:pt x="6262285" y="2114"/>
                  <a:pt x="6379660" y="14574"/>
                  <a:pt x="6151626" y="20574"/>
                </a:cubicBezTo>
                <a:cubicBezTo>
                  <a:pt x="5923592" y="26574"/>
                  <a:pt x="5816137" y="42595"/>
                  <a:pt x="5494401" y="20574"/>
                </a:cubicBezTo>
                <a:cubicBezTo>
                  <a:pt x="5172665" y="-1447"/>
                  <a:pt x="5022009" y="7288"/>
                  <a:pt x="4679442" y="20574"/>
                </a:cubicBezTo>
                <a:cubicBezTo>
                  <a:pt x="4336875" y="33860"/>
                  <a:pt x="4169241" y="-11410"/>
                  <a:pt x="4022217" y="20574"/>
                </a:cubicBezTo>
                <a:cubicBezTo>
                  <a:pt x="3875193" y="52558"/>
                  <a:pt x="3723776" y="39340"/>
                  <a:pt x="3601593" y="20574"/>
                </a:cubicBezTo>
                <a:cubicBezTo>
                  <a:pt x="3479410" y="1808"/>
                  <a:pt x="3283834" y="13589"/>
                  <a:pt x="3102102" y="20574"/>
                </a:cubicBezTo>
                <a:cubicBezTo>
                  <a:pt x="2920370" y="27559"/>
                  <a:pt x="2467386" y="28546"/>
                  <a:pt x="2287143" y="20574"/>
                </a:cubicBezTo>
                <a:cubicBezTo>
                  <a:pt x="2106900" y="12602"/>
                  <a:pt x="1798848" y="52698"/>
                  <a:pt x="1629918" y="20574"/>
                </a:cubicBezTo>
                <a:cubicBezTo>
                  <a:pt x="1460989" y="-11550"/>
                  <a:pt x="1324115" y="28055"/>
                  <a:pt x="1130427" y="20574"/>
                </a:cubicBezTo>
                <a:cubicBezTo>
                  <a:pt x="936739" y="13093"/>
                  <a:pt x="302034" y="23285"/>
                  <a:pt x="0" y="20574"/>
                </a:cubicBezTo>
                <a:cubicBezTo>
                  <a:pt x="-40" y="12796"/>
                  <a:pt x="-161" y="5458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08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66425" y="1380744"/>
            <a:ext cx="8298300" cy="3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6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pus.nlpl.eu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aithcomesbyhearing.com/audio-bible-resources/bible-brai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743550" y="3750957"/>
            <a:ext cx="7772400" cy="6219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/>
            <a:r>
              <a:rPr lang="en" sz="2400"/>
              <a:t>Team - SIL </a:t>
            </a:r>
            <a:r>
              <a:rPr lang="en-US" sz="2400"/>
              <a:t>Machine Translation</a:t>
            </a:r>
            <a:endParaRPr sz="2400"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743550" y="2411967"/>
            <a:ext cx="7984500" cy="1083305"/>
          </a:xfrm>
          <a:prstGeom prst="rect">
            <a:avLst/>
          </a:prstGeom>
        </p:spPr>
        <p:txBody>
          <a:bodyPr spcFirstLastPara="1" wrap="square" lIns="0" tIns="45700" rIns="91425" bIns="45700" anchor="ctr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0070C0"/>
                </a:solidFill>
              </a:rPr>
              <a:t>Intelligently Ordering Machine Translation Seed Data to Improve Local Language Translation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743550" y="4262326"/>
            <a:ext cx="7609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04-09-2022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768833" y="1947617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4400">
                <a:cs typeface="Times New Roman"/>
              </a:rPr>
              <a:t>Methodology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>
                <a:solidFill>
                  <a:srgbClr val="0070C0"/>
                </a:solidFill>
              </a:rPr>
              <a:t>M</a:t>
            </a:r>
            <a:r>
              <a:rPr lang="en-US">
                <a:solidFill>
                  <a:srgbClr val="0070C0"/>
                </a:solidFill>
              </a:rPr>
              <a:t>ethodological workflow</a:t>
            </a:r>
          </a:p>
        </p:txBody>
      </p:sp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55C5F00B-D507-4E90-90A2-361E8CEDBB69}"/>
              </a:ext>
            </a:extLst>
          </p:cNvPr>
          <p:cNvSpPr txBox="1">
            <a:spLocks/>
          </p:cNvSpPr>
          <p:nvPr/>
        </p:nvSpPr>
        <p:spPr>
          <a:xfrm>
            <a:off x="610944" y="963817"/>
            <a:ext cx="8348400" cy="55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/>
              <a:t>Map the semantic domain (main topics) from each Bible chapter</a:t>
            </a:r>
          </a:p>
        </p:txBody>
      </p:sp>
      <p:sp>
        <p:nvSpPr>
          <p:cNvPr id="6" name="Google Shape;95;p16">
            <a:extLst>
              <a:ext uri="{FF2B5EF4-FFF2-40B4-BE49-F238E27FC236}">
                <a16:creationId xmlns:a16="http://schemas.microsoft.com/office/drawing/2014/main" id="{8BAECDFA-1228-47E2-AD42-48632FF7D0EE}"/>
              </a:ext>
            </a:extLst>
          </p:cNvPr>
          <p:cNvSpPr txBox="1">
            <a:spLocks/>
          </p:cNvSpPr>
          <p:nvPr/>
        </p:nvSpPr>
        <p:spPr>
          <a:xfrm>
            <a:off x="606591" y="3774508"/>
            <a:ext cx="4665124" cy="55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/>
              <a:t>Determine best chapter order </a:t>
            </a:r>
          </a:p>
        </p:txBody>
      </p:sp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FB5FBDC2-0EC0-4C51-892D-31A9FAE2B35C}"/>
              </a:ext>
            </a:extLst>
          </p:cNvPr>
          <p:cNvSpPr txBox="1">
            <a:spLocks/>
          </p:cNvSpPr>
          <p:nvPr/>
        </p:nvSpPr>
        <p:spPr>
          <a:xfrm>
            <a:off x="613122" y="2349009"/>
            <a:ext cx="6996276" cy="54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/>
              <a:t>Apply Joey NMT</a:t>
            </a:r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65643017-979B-462A-8662-4EB0FA08F59D}"/>
              </a:ext>
            </a:extLst>
          </p:cNvPr>
          <p:cNvSpPr txBox="1">
            <a:spLocks/>
          </p:cNvSpPr>
          <p:nvPr/>
        </p:nvSpPr>
        <p:spPr>
          <a:xfrm>
            <a:off x="606591" y="3036456"/>
            <a:ext cx="5100428" cy="55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/>
              <a:t>Get BLEU score / accuracy score</a:t>
            </a: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8E024358-9361-4F8A-85FB-E91E7019ECB3}"/>
              </a:ext>
            </a:extLst>
          </p:cNvPr>
          <p:cNvSpPr txBox="1">
            <a:spLocks/>
          </p:cNvSpPr>
          <p:nvPr/>
        </p:nvSpPr>
        <p:spPr>
          <a:xfrm>
            <a:off x="619653" y="1638731"/>
            <a:ext cx="7896194" cy="551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None/>
            </a:pPr>
            <a:r>
              <a:rPr lang="en-US"/>
              <a:t>List out all possible chapter orders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C3B980F9-3713-4938-A4A4-94F374184345}"/>
              </a:ext>
            </a:extLst>
          </p:cNvPr>
          <p:cNvSpPr/>
          <p:nvPr/>
        </p:nvSpPr>
        <p:spPr>
          <a:xfrm>
            <a:off x="1672046" y="1456509"/>
            <a:ext cx="143691" cy="2873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3620ED4-16B8-40BC-A6AF-CF611EE11E45}"/>
              </a:ext>
            </a:extLst>
          </p:cNvPr>
          <p:cNvSpPr/>
          <p:nvPr/>
        </p:nvSpPr>
        <p:spPr>
          <a:xfrm>
            <a:off x="1674223" y="2144486"/>
            <a:ext cx="143691" cy="2873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07B8EAA-BD82-474A-A5E7-BB6A06E52C0B}"/>
              </a:ext>
            </a:extLst>
          </p:cNvPr>
          <p:cNvSpPr/>
          <p:nvPr/>
        </p:nvSpPr>
        <p:spPr>
          <a:xfrm>
            <a:off x="1680755" y="2827564"/>
            <a:ext cx="143691" cy="2873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0ECB07A-9108-456D-BB10-A108CB90CDF8}"/>
              </a:ext>
            </a:extLst>
          </p:cNvPr>
          <p:cNvSpPr/>
          <p:nvPr/>
        </p:nvSpPr>
        <p:spPr>
          <a:xfrm>
            <a:off x="1682931" y="3537857"/>
            <a:ext cx="143691" cy="28738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C9FC16A2-5F0A-4EAE-86B9-426D2108E0E6}"/>
              </a:ext>
            </a:extLst>
          </p:cNvPr>
          <p:cNvSpPr/>
          <p:nvPr/>
        </p:nvSpPr>
        <p:spPr>
          <a:xfrm rot="10800000">
            <a:off x="163285" y="1835331"/>
            <a:ext cx="391886" cy="1574074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210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1BE0440E-0C3A-461D-3EA4-6FF8356E1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561" y="705137"/>
            <a:ext cx="7346401" cy="3963530"/>
          </a:xfrm>
          <a:prstGeom prst="rect">
            <a:avLst/>
          </a:prstGeom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31A521CF-2CA9-8343-9F6B-38A0C6F4B099}"/>
              </a:ext>
            </a:extLst>
          </p:cNvPr>
          <p:cNvSpPr txBox="1">
            <a:spLocks/>
          </p:cNvSpPr>
          <p:nvPr/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>
                <a:solidFill>
                  <a:srgbClr val="0070C0"/>
                </a:solidFill>
              </a:rPr>
              <a:t>M</a:t>
            </a:r>
            <a:r>
              <a:rPr lang="en-US">
                <a:solidFill>
                  <a:srgbClr val="0070C0"/>
                </a:solidFill>
              </a:rPr>
              <a:t>ethodology</a:t>
            </a:r>
          </a:p>
        </p:txBody>
      </p:sp>
    </p:spTree>
    <p:extLst>
      <p:ext uri="{BB962C8B-B14F-4D97-AF65-F5344CB8AC3E}">
        <p14:creationId xmlns:p14="http://schemas.microsoft.com/office/powerpoint/2010/main" val="235399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768833" y="1947617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4400">
                <a:cs typeface="Times New Roman"/>
              </a:rPr>
              <a:t>Data overview &amp; EDA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28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data overview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E2B8-A436-7F76-71EB-1C2FFDF9B4C2}"/>
              </a:ext>
            </a:extLst>
          </p:cNvPr>
          <p:cNvSpPr txBox="1"/>
          <p:nvPr/>
        </p:nvSpPr>
        <p:spPr>
          <a:xfrm>
            <a:off x="623722" y="1008009"/>
            <a:ext cx="1664247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Verse reference</a:t>
            </a:r>
            <a:endParaRPr lang="en-US"/>
          </a:p>
          <a:p>
            <a:pPr marL="285750" indent="-285750">
              <a:buChar char="•"/>
            </a:pPr>
            <a:r>
              <a:rPr lang="en-US" sz="1200">
                <a:solidFill>
                  <a:srgbClr val="0070C0"/>
                </a:solidFill>
              </a:rPr>
              <a:t>66 books</a:t>
            </a:r>
          </a:p>
          <a:p>
            <a:pPr marL="285750" indent="-285750">
              <a:buChar char="•"/>
            </a:pPr>
            <a:r>
              <a:rPr lang="en-US" sz="1200">
                <a:solidFill>
                  <a:srgbClr val="0070C0"/>
                </a:solidFill>
              </a:rPr>
              <a:t>1189 chapters</a:t>
            </a:r>
          </a:p>
          <a:p>
            <a:pPr marL="285750" indent="-285750">
              <a:buChar char="•"/>
            </a:pPr>
            <a:r>
              <a:rPr lang="en-US" sz="1200">
                <a:solidFill>
                  <a:srgbClr val="0070C0"/>
                </a:solidFill>
              </a:rPr>
              <a:t>31169 verses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B873CC-27CF-AAC5-5C0B-F920509D4CB8}"/>
              </a:ext>
            </a:extLst>
          </p:cNvPr>
          <p:cNvSpPr txBox="1"/>
          <p:nvPr/>
        </p:nvSpPr>
        <p:spPr>
          <a:xfrm>
            <a:off x="2558447" y="1012934"/>
            <a:ext cx="186624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69 English bibles</a:t>
            </a:r>
          </a:p>
          <a:p>
            <a:r>
              <a:rPr lang="en-US" b="1">
                <a:solidFill>
                  <a:srgbClr val="0070C0"/>
                </a:solidFill>
              </a:rPr>
              <a:t>by verse</a:t>
            </a:r>
          </a:p>
          <a:p>
            <a:pPr marL="285750" indent="-285750">
              <a:buChar char="•"/>
            </a:pPr>
            <a:r>
              <a:rPr lang="en-US" sz="1200">
                <a:solidFill>
                  <a:srgbClr val="0070C0"/>
                </a:solidFill>
              </a:rPr>
              <a:t>31169 verses</a:t>
            </a:r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0C20F8-C113-EBFC-CDCF-3D3C5635B74F}"/>
              </a:ext>
            </a:extLst>
          </p:cNvPr>
          <p:cNvSpPr txBox="1"/>
          <p:nvPr/>
        </p:nvSpPr>
        <p:spPr>
          <a:xfrm>
            <a:off x="4703050" y="1012933"/>
            <a:ext cx="17135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Javanese/Malay corpora by verse</a:t>
            </a:r>
            <a:endParaRPr lang="en-US" b="1"/>
          </a:p>
          <a:p>
            <a:pPr marL="171450" indent="-171450">
              <a:buChar char="•"/>
            </a:pPr>
            <a:r>
              <a:rPr lang="en-US" sz="1200">
                <a:solidFill>
                  <a:srgbClr val="0070C0"/>
                </a:solidFill>
              </a:rPr>
              <a:t>31169 verses</a:t>
            </a:r>
            <a:endParaRPr lang="en-US"/>
          </a:p>
          <a:p>
            <a:endParaRPr lang="en-US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EE667F-4EEB-BE4D-5BC9-3430615E1509}"/>
              </a:ext>
            </a:extLst>
          </p:cNvPr>
          <p:cNvSpPr txBox="1"/>
          <p:nvPr/>
        </p:nvSpPr>
        <p:spPr>
          <a:xfrm>
            <a:off x="7092511" y="1012933"/>
            <a:ext cx="161005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1,783 semantic </a:t>
            </a:r>
            <a:endParaRPr lang="en-US" b="1"/>
          </a:p>
          <a:p>
            <a:r>
              <a:rPr lang="en-US" b="1">
                <a:solidFill>
                  <a:srgbClr val="0070C0"/>
                </a:solidFill>
              </a:rPr>
              <a:t>domain words</a:t>
            </a:r>
            <a:endParaRPr lang="en-US" b="1"/>
          </a:p>
          <a:p>
            <a:pPr algn="ctr"/>
            <a:endParaRPr lang="en-US" b="1">
              <a:solidFill>
                <a:srgbClr val="0070C0"/>
              </a:solidFill>
            </a:endParaRPr>
          </a:p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14" name="Picture 15" descr="Table&#10;&#10;Description automatically generated">
            <a:extLst>
              <a:ext uri="{FF2B5EF4-FFF2-40B4-BE49-F238E27FC236}">
                <a16:creationId xmlns:a16="http://schemas.microsoft.com/office/drawing/2014/main" id="{AD6222FD-9895-17DA-B3E5-0D5F2BBC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88" y="1874126"/>
            <a:ext cx="1300676" cy="2518542"/>
          </a:xfrm>
          <a:prstGeom prst="rect">
            <a:avLst/>
          </a:prstGeom>
        </p:spPr>
      </p:pic>
      <p:pic>
        <p:nvPicPr>
          <p:cNvPr id="16" name="Picture 19" descr="Text&#10;&#10;Description automatically generated">
            <a:extLst>
              <a:ext uri="{FF2B5EF4-FFF2-40B4-BE49-F238E27FC236}">
                <a16:creationId xmlns:a16="http://schemas.microsoft.com/office/drawing/2014/main" id="{840DDB64-C754-E3C3-A6EF-07B0BA71D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667" y="1962807"/>
            <a:ext cx="1162529" cy="2508688"/>
          </a:xfrm>
          <a:prstGeom prst="rect">
            <a:avLst/>
          </a:prstGeom>
        </p:spPr>
      </p:pic>
      <p:pic>
        <p:nvPicPr>
          <p:cNvPr id="20" name="Picture 20" descr="Table&#10;&#10;Description automatically generated">
            <a:extLst>
              <a:ext uri="{FF2B5EF4-FFF2-40B4-BE49-F238E27FC236}">
                <a16:creationId xmlns:a16="http://schemas.microsoft.com/office/drawing/2014/main" id="{BFDCD8E7-AB4C-29C8-44A9-FAB4BAC4C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6331" y="1872155"/>
            <a:ext cx="2743200" cy="260131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9AE74E7-E2AF-1F43-AC1F-0F0655FC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29" y="1962807"/>
            <a:ext cx="1572908" cy="25086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991C2D-4F1F-874E-96DC-25484F9319C0}"/>
              </a:ext>
            </a:extLst>
          </p:cNvPr>
          <p:cNvSpPr/>
          <p:nvPr/>
        </p:nvSpPr>
        <p:spPr>
          <a:xfrm>
            <a:off x="439680" y="1065762"/>
            <a:ext cx="184042" cy="184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/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8A202A-9FAB-AB4D-BC97-5701C81D7BBD}"/>
              </a:ext>
            </a:extLst>
          </p:cNvPr>
          <p:cNvSpPr/>
          <p:nvPr/>
        </p:nvSpPr>
        <p:spPr>
          <a:xfrm>
            <a:off x="2391835" y="1065762"/>
            <a:ext cx="184042" cy="184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CCE06E-E300-AB47-BF20-3BEF285C2139}"/>
              </a:ext>
            </a:extLst>
          </p:cNvPr>
          <p:cNvSpPr/>
          <p:nvPr/>
        </p:nvSpPr>
        <p:spPr>
          <a:xfrm>
            <a:off x="4519008" y="1063390"/>
            <a:ext cx="184042" cy="184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/>
              <a:t>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7957D-3A8C-1944-A744-84BBD8EBAC20}"/>
              </a:ext>
            </a:extLst>
          </p:cNvPr>
          <p:cNvSpPr/>
          <p:nvPr/>
        </p:nvSpPr>
        <p:spPr>
          <a:xfrm>
            <a:off x="6934089" y="1063390"/>
            <a:ext cx="184042" cy="18404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 sz="12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27142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preprocessing steps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28A5657-3450-D34A-B53A-8930161E9CD7}"/>
              </a:ext>
            </a:extLst>
          </p:cNvPr>
          <p:cNvGrpSpPr/>
          <p:nvPr/>
        </p:nvGrpSpPr>
        <p:grpSpPr>
          <a:xfrm>
            <a:off x="695655" y="1050379"/>
            <a:ext cx="1694791" cy="847396"/>
            <a:chOff x="695655" y="1050379"/>
            <a:chExt cx="1694791" cy="8473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8F68ED-B0D3-F5D9-625E-F064605386C8}"/>
                </a:ext>
              </a:extLst>
            </p:cNvPr>
            <p:cNvSpPr/>
            <p:nvPr/>
          </p:nvSpPr>
          <p:spPr>
            <a:xfrm>
              <a:off x="695655" y="1336129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Choose 1 English bible out of 69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54803A-2C71-B2D9-E7CF-767D676DB2ED}"/>
                </a:ext>
              </a:extLst>
            </p:cNvPr>
            <p:cNvSpPr/>
            <p:nvPr/>
          </p:nvSpPr>
          <p:spPr>
            <a:xfrm>
              <a:off x="695655" y="1050379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16F7670-057D-084D-964F-8571087107A4}"/>
              </a:ext>
            </a:extLst>
          </p:cNvPr>
          <p:cNvGrpSpPr/>
          <p:nvPr/>
        </p:nvGrpSpPr>
        <p:grpSpPr>
          <a:xfrm>
            <a:off x="2671269" y="1055305"/>
            <a:ext cx="1694791" cy="847396"/>
            <a:chOff x="2681123" y="1055305"/>
            <a:chExt cx="1694791" cy="8473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8D53B8A-02B6-6F15-3778-96908B7A0E8E}"/>
                </a:ext>
              </a:extLst>
            </p:cNvPr>
            <p:cNvSpPr/>
            <p:nvPr/>
          </p:nvSpPr>
          <p:spPr>
            <a:xfrm>
              <a:off x="2681123" y="1341055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Alignment </a:t>
              </a:r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5E4EE3-9581-E582-BB14-25F4E8B0042B}"/>
                </a:ext>
              </a:extLst>
            </p:cNvPr>
            <p:cNvSpPr/>
            <p:nvPr/>
          </p:nvSpPr>
          <p:spPr>
            <a:xfrm>
              <a:off x="2681123" y="1055305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E6D6106-C840-B747-9E55-ACAE4CA30770}"/>
              </a:ext>
            </a:extLst>
          </p:cNvPr>
          <p:cNvGrpSpPr/>
          <p:nvPr/>
        </p:nvGrpSpPr>
        <p:grpSpPr>
          <a:xfrm>
            <a:off x="4674715" y="1050377"/>
            <a:ext cx="1694791" cy="847396"/>
            <a:chOff x="4666592" y="1050377"/>
            <a:chExt cx="1694791" cy="8473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683DAD-C1B7-E776-CBF4-4D43B0272FA2}"/>
                </a:ext>
              </a:extLst>
            </p:cNvPr>
            <p:cNvSpPr/>
            <p:nvPr/>
          </p:nvSpPr>
          <p:spPr>
            <a:xfrm>
              <a:off x="4666592" y="1336127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Data cleaning</a:t>
              </a:r>
            </a:p>
            <a:p>
              <a:pPr algn="ctr"/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(removing blanks/ranges)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D7C23D-4C42-DF44-7AF5-2243F8F7AF65}"/>
                </a:ext>
              </a:extLst>
            </p:cNvPr>
            <p:cNvSpPr/>
            <p:nvPr/>
          </p:nvSpPr>
          <p:spPr>
            <a:xfrm>
              <a:off x="4666592" y="1050377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1AF74B-1449-6B4A-AD8B-93AC4F766183}"/>
              </a:ext>
            </a:extLst>
          </p:cNvPr>
          <p:cNvGrpSpPr/>
          <p:nvPr/>
        </p:nvGrpSpPr>
        <p:grpSpPr>
          <a:xfrm>
            <a:off x="6678161" y="1045451"/>
            <a:ext cx="1694791" cy="847396"/>
            <a:chOff x="6661915" y="1045451"/>
            <a:chExt cx="1694791" cy="8473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64239E-BBC0-D13D-A6D1-66871305DECA}"/>
                </a:ext>
              </a:extLst>
            </p:cNvPr>
            <p:cNvSpPr/>
            <p:nvPr/>
          </p:nvSpPr>
          <p:spPr>
            <a:xfrm>
              <a:off x="6661915" y="1331201"/>
              <a:ext cx="1694791" cy="56164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2 Parallel corpora</a:t>
              </a:r>
            </a:p>
            <a:p>
              <a:pPr algn="ctr"/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</a:t>
              </a:r>
              <a:r>
                <a:rPr lang="en-US" sz="105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eng-jav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 | </a:t>
              </a:r>
              <a:r>
                <a:rPr lang="en-US" sz="105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eng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-mal)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72A659-0F55-B747-A54A-3D7C23B057C3}"/>
                </a:ext>
              </a:extLst>
            </p:cNvPr>
            <p:cNvSpPr/>
            <p:nvPr/>
          </p:nvSpPr>
          <p:spPr>
            <a:xfrm>
              <a:off x="6661915" y="1045451"/>
              <a:ext cx="1694791" cy="2857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Output 1</a:t>
              </a:r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D4C6B95-4A2D-7C4A-B7D9-23122BF10D91}"/>
              </a:ext>
            </a:extLst>
          </p:cNvPr>
          <p:cNvGrpSpPr/>
          <p:nvPr/>
        </p:nvGrpSpPr>
        <p:grpSpPr>
          <a:xfrm>
            <a:off x="6678161" y="2203230"/>
            <a:ext cx="1694791" cy="847396"/>
            <a:chOff x="6656987" y="2203230"/>
            <a:chExt cx="1694791" cy="84739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8DF2A2-06BE-CC82-3259-944BD7AAE373}"/>
                </a:ext>
              </a:extLst>
            </p:cNvPr>
            <p:cNvSpPr/>
            <p:nvPr/>
          </p:nvSpPr>
          <p:spPr>
            <a:xfrm>
              <a:off x="6656987" y="2488980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Normalization</a:t>
              </a:r>
            </a:p>
            <a:p>
              <a:pPr algn="ctr"/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(tokenize, lemmantize, etc.)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818EFE-00BB-0381-5EDA-FE2B98EECCC0}"/>
                </a:ext>
              </a:extLst>
            </p:cNvPr>
            <p:cNvSpPr/>
            <p:nvPr/>
          </p:nvSpPr>
          <p:spPr>
            <a:xfrm>
              <a:off x="6656987" y="2203230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4</a:t>
              </a:r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EBEA2F-966F-0143-9E46-22C11B29A1E0}"/>
              </a:ext>
            </a:extLst>
          </p:cNvPr>
          <p:cNvGrpSpPr/>
          <p:nvPr/>
        </p:nvGrpSpPr>
        <p:grpSpPr>
          <a:xfrm>
            <a:off x="4672984" y="2218011"/>
            <a:ext cx="1694791" cy="847396"/>
            <a:chOff x="4651811" y="2218011"/>
            <a:chExt cx="1694791" cy="84739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E470CE5-BB42-761B-3778-B424A38824D0}"/>
                </a:ext>
              </a:extLst>
            </p:cNvPr>
            <p:cNvSpPr/>
            <p:nvPr/>
          </p:nvSpPr>
          <p:spPr>
            <a:xfrm>
              <a:off x="4651811" y="2503761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Vectorization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/>
              <a:r>
                <a:rPr lang="en-US" sz="9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(word/sentence embedding)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35C81B7-CD00-1B3E-BDE8-8A9751985D7B}"/>
                </a:ext>
              </a:extLst>
            </p:cNvPr>
            <p:cNvSpPr/>
            <p:nvPr/>
          </p:nvSpPr>
          <p:spPr>
            <a:xfrm>
              <a:off x="4651811" y="2218011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5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26A0A1-372E-754C-B73B-42A244793B3E}"/>
              </a:ext>
            </a:extLst>
          </p:cNvPr>
          <p:cNvGrpSpPr/>
          <p:nvPr/>
        </p:nvGrpSpPr>
        <p:grpSpPr>
          <a:xfrm>
            <a:off x="2676194" y="2203230"/>
            <a:ext cx="1694791" cy="847396"/>
            <a:chOff x="2676194" y="2222937"/>
            <a:chExt cx="1694791" cy="84739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CA5DF3-A335-8F6E-1B3A-46870E237B74}"/>
                </a:ext>
              </a:extLst>
            </p:cNvPr>
            <p:cNvSpPr/>
            <p:nvPr/>
          </p:nvSpPr>
          <p:spPr>
            <a:xfrm>
              <a:off x="2676194" y="2508687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Cosine similarity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70603C-2BDD-D156-B798-FF28E45AD8C2}"/>
                </a:ext>
              </a:extLst>
            </p:cNvPr>
            <p:cNvSpPr/>
            <p:nvPr/>
          </p:nvSpPr>
          <p:spPr>
            <a:xfrm>
              <a:off x="2676194" y="2222937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AD163F-E33D-C047-B2BC-16242A8AC146}"/>
              </a:ext>
            </a:extLst>
          </p:cNvPr>
          <p:cNvGrpSpPr/>
          <p:nvPr/>
        </p:nvGrpSpPr>
        <p:grpSpPr>
          <a:xfrm>
            <a:off x="685798" y="2201337"/>
            <a:ext cx="1694791" cy="847396"/>
            <a:chOff x="685798" y="2262351"/>
            <a:chExt cx="1694791" cy="84739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6DA8579-9C01-0491-AF97-50A90E195C7C}"/>
                </a:ext>
              </a:extLst>
            </p:cNvPr>
            <p:cNvSpPr/>
            <p:nvPr/>
          </p:nvSpPr>
          <p:spPr>
            <a:xfrm>
              <a:off x="685798" y="2548101"/>
              <a:ext cx="1694791" cy="56164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Semantic domain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distribution table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6311A6-24C2-E556-D340-9B24B9FD8F4C}"/>
                </a:ext>
              </a:extLst>
            </p:cNvPr>
            <p:cNvSpPr/>
            <p:nvPr/>
          </p:nvSpPr>
          <p:spPr>
            <a:xfrm>
              <a:off x="685798" y="2262351"/>
              <a:ext cx="1694791" cy="2857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Output 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04D663-13A2-7C4B-99BC-E6BB17FCE518}"/>
              </a:ext>
            </a:extLst>
          </p:cNvPr>
          <p:cNvGrpSpPr/>
          <p:nvPr/>
        </p:nvGrpSpPr>
        <p:grpSpPr>
          <a:xfrm>
            <a:off x="2671268" y="3471767"/>
            <a:ext cx="1694791" cy="847396"/>
            <a:chOff x="2710681" y="3449692"/>
            <a:chExt cx="1694791" cy="84739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CF7EB3D-B0DE-EB4C-9FC7-86F166F3DF09}"/>
                </a:ext>
              </a:extLst>
            </p:cNvPr>
            <p:cNvSpPr/>
            <p:nvPr/>
          </p:nvSpPr>
          <p:spPr>
            <a:xfrm>
              <a:off x="2710681" y="3735442"/>
              <a:ext cx="1694791" cy="56164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Parallel corpora w/</a:t>
              </a:r>
            </a:p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diversity, depth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FF10F3-33B4-B66A-333B-482766C5EBC2}"/>
                </a:ext>
              </a:extLst>
            </p:cNvPr>
            <p:cNvSpPr/>
            <p:nvPr/>
          </p:nvSpPr>
          <p:spPr>
            <a:xfrm>
              <a:off x="2710681" y="3449692"/>
              <a:ext cx="1694791" cy="285750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Output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BDBCFA-4F34-B64F-9728-CFDF895E045A}"/>
              </a:ext>
            </a:extLst>
          </p:cNvPr>
          <p:cNvGrpSpPr/>
          <p:nvPr/>
        </p:nvGrpSpPr>
        <p:grpSpPr>
          <a:xfrm>
            <a:off x="690723" y="3471767"/>
            <a:ext cx="1694791" cy="847396"/>
            <a:chOff x="690723" y="3479252"/>
            <a:chExt cx="1694791" cy="847396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CFFB72-2D5A-7B80-33DB-B8D91FEB0CE5}"/>
                </a:ext>
              </a:extLst>
            </p:cNvPr>
            <p:cNvSpPr/>
            <p:nvPr/>
          </p:nvSpPr>
          <p:spPr>
            <a:xfrm>
              <a:off x="690723" y="3765002"/>
              <a:ext cx="1694791" cy="5616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tx1">
                      <a:lumMod val="75000"/>
                      <a:lumOff val="25000"/>
                    </a:schemeClr>
                  </a:solidFill>
                  <a:cs typeface="Arial"/>
                </a:rPr>
                <a:t>Quantify chapters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94E279-5EC4-9F9A-6D2F-88440528FACD}"/>
                </a:ext>
              </a:extLst>
            </p:cNvPr>
            <p:cNvSpPr/>
            <p:nvPr/>
          </p:nvSpPr>
          <p:spPr>
            <a:xfrm>
              <a:off x="690723" y="3479252"/>
              <a:ext cx="1694791" cy="2857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  <a:cs typeface="Arial"/>
                </a:rPr>
                <a:t>Process 7</a:t>
              </a:r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0BFEB88-FA1C-B67B-9D9B-E207883C4084}"/>
              </a:ext>
            </a:extLst>
          </p:cNvPr>
          <p:cNvSpPr/>
          <p:nvPr/>
        </p:nvSpPr>
        <p:spPr>
          <a:xfrm>
            <a:off x="2447124" y="1408137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701D27-2CFD-C662-49F4-D2F834763D94}"/>
              </a:ext>
            </a:extLst>
          </p:cNvPr>
          <p:cNvSpPr/>
          <p:nvPr/>
        </p:nvSpPr>
        <p:spPr>
          <a:xfrm>
            <a:off x="4432592" y="1408137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3073D70F-4905-76FF-0836-6C4AEBAEEE21}"/>
              </a:ext>
            </a:extLst>
          </p:cNvPr>
          <p:cNvSpPr/>
          <p:nvPr/>
        </p:nvSpPr>
        <p:spPr>
          <a:xfrm>
            <a:off x="6419486" y="1408502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982C8EA-EC9D-728C-311E-2387C6ADDC14}"/>
              </a:ext>
            </a:extLst>
          </p:cNvPr>
          <p:cNvSpPr/>
          <p:nvPr/>
        </p:nvSpPr>
        <p:spPr>
          <a:xfrm rot="10800000">
            <a:off x="6408209" y="2567809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6789435B-3C9A-A5C8-7397-7EEACE4870DA}"/>
              </a:ext>
            </a:extLst>
          </p:cNvPr>
          <p:cNvSpPr/>
          <p:nvPr/>
        </p:nvSpPr>
        <p:spPr>
          <a:xfrm>
            <a:off x="2446559" y="3812377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EEC73D6-25F0-6F54-7EC0-21EF7946EEC3}"/>
              </a:ext>
            </a:extLst>
          </p:cNvPr>
          <p:cNvSpPr/>
          <p:nvPr/>
        </p:nvSpPr>
        <p:spPr>
          <a:xfrm>
            <a:off x="4431553" y="3812377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93;p16">
            <a:extLst>
              <a:ext uri="{FF2B5EF4-FFF2-40B4-BE49-F238E27FC236}">
                <a16:creationId xmlns:a16="http://schemas.microsoft.com/office/drawing/2014/main" id="{2CCB1878-3FE9-B46A-F696-35D4ED5F2410}"/>
              </a:ext>
            </a:extLst>
          </p:cNvPr>
          <p:cNvSpPr txBox="1">
            <a:spLocks/>
          </p:cNvSpPr>
          <p:nvPr/>
        </p:nvSpPr>
        <p:spPr>
          <a:xfrm>
            <a:off x="5124957" y="3541176"/>
            <a:ext cx="2973344" cy="58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>
                <a:solidFill>
                  <a:srgbClr val="0070C0"/>
                </a:solidFill>
                <a:cs typeface="Times New Roman"/>
              </a:rPr>
              <a:t>Model Building</a:t>
            </a:r>
            <a:endParaRPr lang="en-US">
              <a:solidFill>
                <a:srgbClr val="0070C0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C5DB3B8-2747-5BB4-3DCC-E17F3B996799}"/>
              </a:ext>
            </a:extLst>
          </p:cNvPr>
          <p:cNvSpPr/>
          <p:nvPr/>
        </p:nvSpPr>
        <p:spPr>
          <a:xfrm rot="10800000">
            <a:off x="4403032" y="2573288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9E571DF-5EF0-E11D-8C51-F045D4388F1C}"/>
              </a:ext>
            </a:extLst>
          </p:cNvPr>
          <p:cNvSpPr/>
          <p:nvPr/>
        </p:nvSpPr>
        <p:spPr>
          <a:xfrm rot="10800000">
            <a:off x="2425500" y="2578021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27F95D3-FAC8-FA62-8C19-1EA5D4E48219}"/>
              </a:ext>
            </a:extLst>
          </p:cNvPr>
          <p:cNvSpPr/>
          <p:nvPr/>
        </p:nvSpPr>
        <p:spPr>
          <a:xfrm rot="5400000">
            <a:off x="7408334" y="1969912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9E858CF4-0BCD-CD56-20A9-71093D2FDFD4}"/>
              </a:ext>
            </a:extLst>
          </p:cNvPr>
          <p:cNvSpPr/>
          <p:nvPr/>
        </p:nvSpPr>
        <p:spPr>
          <a:xfrm rot="5400000">
            <a:off x="1437144" y="3186683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1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2 parallel corpora data frames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2DC653C6-1D96-A3C1-6DA1-12602286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95" y="766981"/>
            <a:ext cx="4753303" cy="1830988"/>
          </a:xfrm>
          <a:prstGeom prst="rect">
            <a:avLst/>
          </a:prstGeom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1DEE38BB-244B-6021-9BF7-6DFB86C3A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995" y="2730722"/>
            <a:ext cx="4748376" cy="1869520"/>
          </a:xfrm>
          <a:prstGeom prst="rect">
            <a:avLst/>
          </a:prstGeom>
        </p:spPr>
      </p:pic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AB5FC898-4843-E97D-182A-9ED1E86CCB8A}"/>
              </a:ext>
            </a:extLst>
          </p:cNvPr>
          <p:cNvSpPr txBox="1">
            <a:spLocks/>
          </p:cNvSpPr>
          <p:nvPr/>
        </p:nvSpPr>
        <p:spPr>
          <a:xfrm>
            <a:off x="1320083" y="1286311"/>
            <a:ext cx="2269920" cy="7367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SzPct val="100000"/>
              <a:buNone/>
            </a:pPr>
            <a:r>
              <a:rPr lang="en-US" sz="2000" b="1">
                <a:cs typeface="Times New Roman"/>
              </a:rPr>
              <a:t>Javanese</a:t>
            </a:r>
          </a:p>
          <a:p>
            <a:pPr marL="742315" lvl="1">
              <a:buSzPct val="100000"/>
            </a:pPr>
            <a:endParaRPr lang="en-US" sz="1600">
              <a:cs typeface="Times New Roman" panose="02020603050405020304" pitchFamily="18" charset="0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>
              <a:buFont typeface="Source Sans Pro"/>
              <a:buChar char="●"/>
            </a:pPr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3B0774C3-4B57-7CBB-DC71-508A1B36764C}"/>
              </a:ext>
            </a:extLst>
          </p:cNvPr>
          <p:cNvSpPr txBox="1">
            <a:spLocks/>
          </p:cNvSpPr>
          <p:nvPr/>
        </p:nvSpPr>
        <p:spPr>
          <a:xfrm>
            <a:off x="1320082" y="3064857"/>
            <a:ext cx="2269920" cy="7367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SzPct val="100000"/>
              <a:buNone/>
            </a:pPr>
            <a:r>
              <a:rPr lang="en-US" sz="2000" b="1">
                <a:cs typeface="Times New Roman"/>
              </a:rPr>
              <a:t>Malay</a:t>
            </a:r>
          </a:p>
          <a:p>
            <a:pPr marL="742315" lvl="1">
              <a:buSzPct val="100000"/>
            </a:pPr>
            <a:endParaRPr lang="en-US" sz="1600">
              <a:cs typeface="Times New Roman" panose="02020603050405020304" pitchFamily="18" charset="0"/>
            </a:endParaRPr>
          </a:p>
          <a:p>
            <a:pPr marL="285743" indent="-285743">
              <a:buSzPct val="100000"/>
              <a:buFont typeface="Source Sans Pro"/>
              <a:buChar char="●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515CC6-EA91-D7AC-0DCE-D2300AC63F66}"/>
              </a:ext>
            </a:extLst>
          </p:cNvPr>
          <p:cNvSpPr/>
          <p:nvPr/>
        </p:nvSpPr>
        <p:spPr>
          <a:xfrm>
            <a:off x="3898024" y="2341179"/>
            <a:ext cx="295603" cy="128095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A7A3E9-95DF-77EB-6E5D-D22C64568223}"/>
              </a:ext>
            </a:extLst>
          </p:cNvPr>
          <p:cNvSpPr/>
          <p:nvPr/>
        </p:nvSpPr>
        <p:spPr>
          <a:xfrm>
            <a:off x="5223312" y="2341179"/>
            <a:ext cx="295603" cy="128095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69C26B-8E69-52AB-D8D6-CF856E533337}"/>
              </a:ext>
            </a:extLst>
          </p:cNvPr>
          <p:cNvSpPr/>
          <p:nvPr/>
        </p:nvSpPr>
        <p:spPr>
          <a:xfrm>
            <a:off x="3907876" y="4336502"/>
            <a:ext cx="275896" cy="133021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8AE82-65BB-8756-4565-19C28B9755A8}"/>
              </a:ext>
            </a:extLst>
          </p:cNvPr>
          <p:cNvSpPr/>
          <p:nvPr/>
        </p:nvSpPr>
        <p:spPr>
          <a:xfrm>
            <a:off x="5287358" y="4336502"/>
            <a:ext cx="221702" cy="13794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28ED1FD1-3E67-D6F0-0F69-B852CA9F27AB}"/>
              </a:ext>
            </a:extLst>
          </p:cNvPr>
          <p:cNvSpPr txBox="1">
            <a:spLocks/>
          </p:cNvSpPr>
          <p:nvPr/>
        </p:nvSpPr>
        <p:spPr>
          <a:xfrm>
            <a:off x="1073746" y="1399625"/>
            <a:ext cx="2210799" cy="820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SzPct val="100000"/>
              <a:buNone/>
            </a:pPr>
            <a:endParaRPr lang="en-US" sz="14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1400">
                <a:cs typeface="Times New Roman"/>
              </a:rPr>
              <a:t>1144 chapters</a:t>
            </a:r>
          </a:p>
          <a:p>
            <a:pPr marL="742315" lvl="1">
              <a:buSzPct val="100000"/>
            </a:pPr>
            <a:r>
              <a:rPr lang="en-US" sz="1400">
                <a:cs typeface="Times New Roman"/>
              </a:rPr>
              <a:t>29953 verses</a:t>
            </a:r>
            <a:endParaRPr lang="en-US" sz="1400">
              <a:cs typeface="Times New Roman" panose="02020603050405020304" pitchFamily="18" charset="0"/>
            </a:endParaRPr>
          </a:p>
          <a:p>
            <a:pPr marL="285115" indent="-285115">
              <a:buSzPct val="100000"/>
              <a:buFont typeface="Source Sans Pro"/>
              <a:buChar char="●"/>
            </a:pPr>
            <a:endParaRPr lang="en-US" sz="1600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05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115" indent="-285115">
              <a:buFont typeface="Source Sans Pro"/>
              <a:buChar char="●"/>
            </a:pPr>
            <a:endParaRPr lang="en-US" sz="12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95;p16">
            <a:extLst>
              <a:ext uri="{FF2B5EF4-FFF2-40B4-BE49-F238E27FC236}">
                <a16:creationId xmlns:a16="http://schemas.microsoft.com/office/drawing/2014/main" id="{FEBD9752-D29E-51D5-DB7E-A3CE86FBAC1E}"/>
              </a:ext>
            </a:extLst>
          </p:cNvPr>
          <p:cNvSpPr txBox="1">
            <a:spLocks/>
          </p:cNvSpPr>
          <p:nvPr/>
        </p:nvSpPr>
        <p:spPr>
          <a:xfrm>
            <a:off x="1073746" y="3192952"/>
            <a:ext cx="2210799" cy="8205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SzPct val="100000"/>
              <a:buNone/>
            </a:pPr>
            <a:endParaRPr lang="en-US" sz="14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1400">
                <a:cs typeface="Times New Roman"/>
              </a:rPr>
              <a:t>335 chapters</a:t>
            </a:r>
          </a:p>
          <a:p>
            <a:pPr marL="742315" lvl="1">
              <a:buSzPct val="100000"/>
            </a:pPr>
            <a:r>
              <a:rPr lang="en-US" sz="1400">
                <a:cs typeface="Times New Roman"/>
              </a:rPr>
              <a:t>9395 verses</a:t>
            </a:r>
            <a:endParaRPr lang="en-US" sz="1400">
              <a:cs typeface="Times New Roman" panose="02020603050405020304" pitchFamily="18" charset="0"/>
            </a:endParaRPr>
          </a:p>
          <a:p>
            <a:pPr marL="285115" indent="-285115">
              <a:buSzPct val="100000"/>
              <a:buFont typeface="Source Sans Pro"/>
              <a:buChar char="●"/>
            </a:pPr>
            <a:endParaRPr lang="en-US" sz="1600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05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115" indent="-285115">
              <a:buFont typeface="Source Sans Pro"/>
              <a:buChar char="●"/>
            </a:pPr>
            <a:endParaRPr lang="en-US" sz="12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357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7196D2F5-95A9-8EED-E54D-DF38BFC76015}"/>
              </a:ext>
            </a:extLst>
          </p:cNvPr>
          <p:cNvSpPr txBox="1">
            <a:spLocks/>
          </p:cNvSpPr>
          <p:nvPr/>
        </p:nvSpPr>
        <p:spPr>
          <a:xfrm>
            <a:off x="31344" y="438914"/>
            <a:ext cx="8889374" cy="419992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115" indent="-285115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2000">
                <a:cs typeface="Times New Roman"/>
              </a:rPr>
              <a:t>Converted text into numerical array forms</a:t>
            </a:r>
            <a:endParaRPr lang="en-US" sz="2000">
              <a:cs typeface="Times New Roman" panose="02020603050405020304" pitchFamily="18" charset="0"/>
            </a:endParaRPr>
          </a:p>
          <a:p>
            <a:pPr marL="285743" indent="-285743">
              <a:buSzPct val="100000"/>
              <a:buFont typeface="Source Sans Pro"/>
              <a:buChar char="●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>
              <a:buFont typeface="Source Sans Pro"/>
              <a:buChar char="●"/>
            </a:pPr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Normalization and vectorization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9A7E584C-7D5F-FA96-29CD-557225D56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35" b="326"/>
          <a:stretch/>
        </p:blipFill>
        <p:spPr>
          <a:xfrm>
            <a:off x="6201734" y="1730869"/>
            <a:ext cx="1510022" cy="848198"/>
          </a:xfrm>
          <a:prstGeom prst="rect">
            <a:avLst/>
          </a:prstGeom>
          <a:ln>
            <a:noFill/>
          </a:ln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45C63D4-A68C-95AF-E45A-0E57BCD53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791" y="1795244"/>
            <a:ext cx="1987653" cy="681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C4A29-65A3-A92C-CB79-7508561603BA}"/>
              </a:ext>
            </a:extLst>
          </p:cNvPr>
          <p:cNvSpPr txBox="1"/>
          <p:nvPr/>
        </p:nvSpPr>
        <p:spPr>
          <a:xfrm>
            <a:off x="1251811" y="1504311"/>
            <a:ext cx="16396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Tokenization</a:t>
            </a:r>
            <a:endParaRPr lang="en-US" sz="1200"/>
          </a:p>
        </p:txBody>
      </p:sp>
      <p:pic>
        <p:nvPicPr>
          <p:cNvPr id="6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EFD79ED8-1D5A-5BD7-9F2F-F32A57DFC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124" y="1858967"/>
            <a:ext cx="2265814" cy="576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ACA3A7-3952-B2D7-27F9-4099E72C1BC8}"/>
              </a:ext>
            </a:extLst>
          </p:cNvPr>
          <p:cNvSpPr txBox="1"/>
          <p:nvPr/>
        </p:nvSpPr>
        <p:spPr>
          <a:xfrm>
            <a:off x="3531681" y="1497337"/>
            <a:ext cx="18887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Stopwords removal</a:t>
            </a:r>
            <a:endParaRPr 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91398-0988-C9F1-0397-BE27BCAC530B}"/>
              </a:ext>
            </a:extLst>
          </p:cNvPr>
          <p:cNvSpPr txBox="1"/>
          <p:nvPr/>
        </p:nvSpPr>
        <p:spPr>
          <a:xfrm>
            <a:off x="6131263" y="1497337"/>
            <a:ext cx="15804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Lemmatization</a:t>
            </a:r>
            <a:endParaRPr lang="en-US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BFFC2E-C475-9B43-9076-A701B82DCB5C}"/>
              </a:ext>
            </a:extLst>
          </p:cNvPr>
          <p:cNvSpPr/>
          <p:nvPr/>
        </p:nvSpPr>
        <p:spPr>
          <a:xfrm>
            <a:off x="914982" y="1335525"/>
            <a:ext cx="7507657" cy="13169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3FF27-87EA-1846-A255-05F175E77BC5}"/>
              </a:ext>
            </a:extLst>
          </p:cNvPr>
          <p:cNvSpPr txBox="1"/>
          <p:nvPr/>
        </p:nvSpPr>
        <p:spPr>
          <a:xfrm>
            <a:off x="1077792" y="1189560"/>
            <a:ext cx="1639614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Normalization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A0D6E-DFCD-5B4C-BB04-95BD28AE220B}"/>
              </a:ext>
            </a:extLst>
          </p:cNvPr>
          <p:cNvSpPr/>
          <p:nvPr/>
        </p:nvSpPr>
        <p:spPr>
          <a:xfrm>
            <a:off x="914982" y="3011681"/>
            <a:ext cx="7507657" cy="13169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9FF03A-3C24-E140-96E3-B4D19F597C07}"/>
              </a:ext>
            </a:extLst>
          </p:cNvPr>
          <p:cNvSpPr txBox="1"/>
          <p:nvPr/>
        </p:nvSpPr>
        <p:spPr>
          <a:xfrm>
            <a:off x="1077792" y="2865716"/>
            <a:ext cx="1639614" cy="30777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Vectorization</a:t>
            </a:r>
          </a:p>
        </p:txBody>
      </p:sp>
      <p:sp>
        <p:nvSpPr>
          <p:cNvPr id="20" name="Google Shape;95;p16">
            <a:extLst>
              <a:ext uri="{FF2B5EF4-FFF2-40B4-BE49-F238E27FC236}">
                <a16:creationId xmlns:a16="http://schemas.microsoft.com/office/drawing/2014/main" id="{46868AB8-60A2-124F-B1AB-B9E0AFFC97A8}"/>
              </a:ext>
            </a:extLst>
          </p:cNvPr>
          <p:cNvSpPr txBox="1">
            <a:spLocks/>
          </p:cNvSpPr>
          <p:nvPr/>
        </p:nvSpPr>
        <p:spPr>
          <a:xfrm>
            <a:off x="996578" y="2950347"/>
            <a:ext cx="4235822" cy="12213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115" indent="-285115">
              <a:buSzPct val="100000"/>
            </a:pPr>
            <a:endParaRPr lang="en-US" sz="1400">
              <a:cs typeface="Times New Roman" panose="02020603050405020304" pitchFamily="18" charset="0"/>
            </a:endParaRPr>
          </a:p>
          <a:p>
            <a:pPr marL="285750" indent="-285750">
              <a:buSzPct val="100000"/>
            </a:pPr>
            <a:r>
              <a:rPr lang="en-US" sz="1200">
                <a:cs typeface="Times New Roman"/>
              </a:rPr>
              <a:t>Converted each word from bible and semantic domain into numerical array to make computation faster</a:t>
            </a:r>
          </a:p>
          <a:p>
            <a:pPr marL="0" indent="0">
              <a:buSzPct val="100000"/>
              <a:buNone/>
            </a:pPr>
            <a:r>
              <a:rPr lang="en-US" sz="700">
                <a:solidFill>
                  <a:schemeClr val="bg1"/>
                </a:solidFill>
                <a:cs typeface="Times New Roman"/>
              </a:rPr>
              <a:t>d</a:t>
            </a:r>
            <a:endParaRPr lang="en-US" sz="1100">
              <a:solidFill>
                <a:schemeClr val="bg1"/>
              </a:solidFill>
              <a:cs typeface="Times New Roman"/>
            </a:endParaRPr>
          </a:p>
          <a:p>
            <a:pPr marL="285750" indent="-285750">
              <a:buSzPct val="100000"/>
            </a:pPr>
            <a:r>
              <a:rPr lang="en-US" sz="1200">
                <a:cs typeface="Times New Roman" panose="02020603050405020304" pitchFamily="18" charset="0"/>
              </a:rPr>
              <a:t>Each word formed into [300, 1] array to get similarity scores between words in Bible and semantic domain</a:t>
            </a:r>
          </a:p>
          <a:p>
            <a:pPr marL="285743" indent="-285743">
              <a:buSzPct val="100000"/>
              <a:buFont typeface="Source Sans Pro"/>
              <a:buChar char="●"/>
            </a:pPr>
            <a:endParaRPr lang="en-US" sz="1600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05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>
              <a:buFont typeface="Source Sans Pro"/>
              <a:buChar char="●"/>
            </a:pPr>
            <a:endParaRPr lang="en-US" sz="12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 sz="160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25AEA366-1BC6-774F-976E-0142853CA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381" y="3599268"/>
            <a:ext cx="970371" cy="215638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56F0B3B6-77DF-CF4D-877A-9F0059809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008" y="3216594"/>
            <a:ext cx="1559202" cy="6888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B1920B-C792-1244-AE6D-0173855FABBE}"/>
              </a:ext>
            </a:extLst>
          </p:cNvPr>
          <p:cNvSpPr txBox="1"/>
          <p:nvPr/>
        </p:nvSpPr>
        <p:spPr>
          <a:xfrm>
            <a:off x="6838658" y="3833802"/>
            <a:ext cx="174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300 elements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80C513-C243-6145-B3A6-B510F186064C}"/>
              </a:ext>
            </a:extLst>
          </p:cNvPr>
          <p:cNvSpPr/>
          <p:nvPr/>
        </p:nvSpPr>
        <p:spPr>
          <a:xfrm>
            <a:off x="6710008" y="3173493"/>
            <a:ext cx="1559202" cy="1091196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8" name="Arrow: Right 36">
            <a:extLst>
              <a:ext uri="{FF2B5EF4-FFF2-40B4-BE49-F238E27FC236}">
                <a16:creationId xmlns:a16="http://schemas.microsoft.com/office/drawing/2014/main" id="{5649A093-DF9C-2640-867B-92CBDC962AEF}"/>
              </a:ext>
            </a:extLst>
          </p:cNvPr>
          <p:cNvSpPr/>
          <p:nvPr/>
        </p:nvSpPr>
        <p:spPr>
          <a:xfrm>
            <a:off x="6447648" y="3618094"/>
            <a:ext cx="192143" cy="20199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71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Cosine similarity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3" descr="Diagram, bubble chart&#10;&#10;Description automatically generated">
            <a:extLst>
              <a:ext uri="{FF2B5EF4-FFF2-40B4-BE49-F238E27FC236}">
                <a16:creationId xmlns:a16="http://schemas.microsoft.com/office/drawing/2014/main" id="{090A2B5C-6EE5-BDCC-6EC3-4B205164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763" y="1982350"/>
            <a:ext cx="2962404" cy="23531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97DF354E-5DE6-0945-A7C2-338C8D295CB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37669" y="438914"/>
            <a:ext cx="8783049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Cosine similarity is a metric used to measure how similar two or more vectors are, other words similarity between 2 words </a:t>
            </a: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Cosine similarity is the cosine of the angle between 2 vectors</a:t>
            </a: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09A8B813-F3F3-B24B-B057-553F14D88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698089"/>
              </p:ext>
            </p:extLst>
          </p:nvPr>
        </p:nvGraphicFramePr>
        <p:xfrm>
          <a:off x="4514965" y="1982351"/>
          <a:ext cx="4186860" cy="235311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51822">
                  <a:extLst>
                    <a:ext uri="{9D8B030D-6E8A-4147-A177-3AD203B41FA5}">
                      <a16:colId xmlns:a16="http://schemas.microsoft.com/office/drawing/2014/main" val="69114652"/>
                    </a:ext>
                  </a:extLst>
                </a:gridCol>
                <a:gridCol w="1567519">
                  <a:extLst>
                    <a:ext uri="{9D8B030D-6E8A-4147-A177-3AD203B41FA5}">
                      <a16:colId xmlns:a16="http://schemas.microsoft.com/office/drawing/2014/main" val="2899477804"/>
                    </a:ext>
                  </a:extLst>
                </a:gridCol>
                <a:gridCol w="1567519">
                  <a:extLst>
                    <a:ext uri="{9D8B030D-6E8A-4147-A177-3AD203B41FA5}">
                      <a16:colId xmlns:a16="http://schemas.microsoft.com/office/drawing/2014/main" val="4065257715"/>
                    </a:ext>
                  </a:extLst>
                </a:gridCol>
              </a:tblGrid>
              <a:tr h="31543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Word2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3692928"/>
                  </a:ext>
                </a:extLst>
              </a:tr>
              <a:tr h="315432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Lizard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Reptile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283947"/>
                  </a:ext>
                </a:extLst>
              </a:tr>
              <a:tr h="1186013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Vectorized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69659"/>
                  </a:ext>
                </a:extLst>
              </a:tr>
              <a:tr h="536235">
                <a:tc>
                  <a:txBody>
                    <a:bodyPr/>
                    <a:lstStyle/>
                    <a:p>
                      <a:pPr algn="ctr"/>
                      <a:r>
                        <a:rPr lang="en-KR"/>
                        <a:t>Cosine Similarity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KR"/>
                        <a:t>0.7216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KR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5545799"/>
                  </a:ext>
                </a:extLst>
              </a:tr>
            </a:tbl>
          </a:graphicData>
        </a:graphic>
      </p:graphicFrame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A097572-FBE2-6645-8A73-6CBF6A084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67" y="2742793"/>
            <a:ext cx="1456493" cy="499777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EA44C34-6246-FF4D-9BDE-EF45ACE6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527" y="2707953"/>
            <a:ext cx="1270979" cy="5346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351FC8-AA7E-F94C-A30C-30F42B6360E5}"/>
              </a:ext>
            </a:extLst>
          </p:cNvPr>
          <p:cNvSpPr txBox="1"/>
          <p:nvPr/>
        </p:nvSpPr>
        <p:spPr>
          <a:xfrm>
            <a:off x="5573332" y="3242571"/>
            <a:ext cx="174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300 elements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A28A7-4F53-854A-8592-1DF249F6576B}"/>
              </a:ext>
            </a:extLst>
          </p:cNvPr>
          <p:cNvSpPr txBox="1"/>
          <p:nvPr/>
        </p:nvSpPr>
        <p:spPr>
          <a:xfrm>
            <a:off x="7131362" y="3242570"/>
            <a:ext cx="17461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algn="ctr"/>
            <a:r>
              <a:rPr lang="en-KR" sz="1050">
                <a:solidFill>
                  <a:schemeClr val="tx1">
                    <a:lumMod val="75000"/>
                    <a:lumOff val="25000"/>
                  </a:schemeClr>
                </a:solidFill>
              </a:rPr>
              <a:t>300 elements</a:t>
            </a: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554478D7-D0C6-D045-9BB6-701D2646E4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1502" y="3829683"/>
            <a:ext cx="313663" cy="3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Semantic domain distribution table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137669" y="438914"/>
            <a:ext cx="8783049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Shows number of captured words in each semantic domain by chapter</a:t>
            </a: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ABC4F16-6BF0-91A2-30FA-181159163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442" y="1832254"/>
            <a:ext cx="6349562" cy="2599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260D04-1F42-F2EB-E9A8-8632D027702C}"/>
              </a:ext>
            </a:extLst>
          </p:cNvPr>
          <p:cNvSpPr txBox="1"/>
          <p:nvPr/>
        </p:nvSpPr>
        <p:spPr>
          <a:xfrm>
            <a:off x="223283" y="2701537"/>
            <a:ext cx="8513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Rows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E2EEE4A-01B7-EBD6-E7BC-FC3681382315}"/>
              </a:ext>
            </a:extLst>
          </p:cNvPr>
          <p:cNvSpPr txBox="1"/>
          <p:nvPr/>
        </p:nvSpPr>
        <p:spPr>
          <a:xfrm>
            <a:off x="272551" y="3036555"/>
            <a:ext cx="167902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1,783 of semantic domain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CDF9C-9755-2935-0E39-0AFEACEC5A85}"/>
              </a:ext>
            </a:extLst>
          </p:cNvPr>
          <p:cNvSpPr txBox="1"/>
          <p:nvPr/>
        </p:nvSpPr>
        <p:spPr>
          <a:xfrm>
            <a:off x="3864131" y="1193960"/>
            <a:ext cx="13932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accent6">
                    <a:lumMod val="50000"/>
                  </a:schemeClr>
                </a:solidFill>
              </a:rPr>
              <a:t>Columns</a:t>
            </a:r>
            <a:endParaRPr lang="en-US" sz="180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9601E7D2-35B5-956E-F280-8EA35A93F12A}"/>
              </a:ext>
            </a:extLst>
          </p:cNvPr>
          <p:cNvSpPr txBox="1"/>
          <p:nvPr/>
        </p:nvSpPr>
        <p:spPr>
          <a:xfrm>
            <a:off x="4997279" y="1223520"/>
            <a:ext cx="2693931" cy="4924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Number of Chapters</a:t>
            </a:r>
          </a:p>
          <a:p>
            <a:r>
              <a:rPr lang="en-US" sz="1200"/>
              <a:t>   - Javanese(1,144), Malay(335)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80FB43-0ADA-3581-BCEC-96B53DC90212}"/>
              </a:ext>
            </a:extLst>
          </p:cNvPr>
          <p:cNvSpPr/>
          <p:nvPr/>
        </p:nvSpPr>
        <p:spPr>
          <a:xfrm>
            <a:off x="2866964" y="1783196"/>
            <a:ext cx="5296227" cy="1872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3B338B-7ADD-7A4E-ACAE-EF34C3ED23F3}"/>
              </a:ext>
            </a:extLst>
          </p:cNvPr>
          <p:cNvSpPr/>
          <p:nvPr/>
        </p:nvSpPr>
        <p:spPr>
          <a:xfrm>
            <a:off x="1950593" y="1970412"/>
            <a:ext cx="916369" cy="227614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E12626-E1BD-834B-84BF-798B1B2C7942}"/>
              </a:ext>
            </a:extLst>
          </p:cNvPr>
          <p:cNvSpPr txBox="1"/>
          <p:nvPr/>
        </p:nvSpPr>
        <p:spPr>
          <a:xfrm>
            <a:off x="2810638" y="4280899"/>
            <a:ext cx="13932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accent4">
                    <a:lumMod val="50000"/>
                  </a:schemeClr>
                </a:solidFill>
              </a:rPr>
              <a:t>Values</a:t>
            </a:r>
            <a:endParaRPr lang="en-US" sz="18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FB6AD8B8-901F-9E42-A00C-B2FA44FBF9BC}"/>
              </a:ext>
            </a:extLst>
          </p:cNvPr>
          <p:cNvSpPr txBox="1"/>
          <p:nvPr/>
        </p:nvSpPr>
        <p:spPr>
          <a:xfrm>
            <a:off x="3864131" y="4307348"/>
            <a:ext cx="506554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Number of corresponding words in each semantic domain</a:t>
            </a:r>
          </a:p>
        </p:txBody>
      </p:sp>
    </p:spTree>
    <p:extLst>
      <p:ext uri="{BB962C8B-B14F-4D97-AF65-F5344CB8AC3E}">
        <p14:creationId xmlns:p14="http://schemas.microsoft.com/office/powerpoint/2010/main" val="31022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4" grpId="0" animBg="1"/>
      <p:bldP spid="10" grpId="0" animBg="1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e Hand"/>
              <a:ea typeface="+mn-ea"/>
              <a:cs typeface="+mn-cs"/>
              <a:sym typeface="Arial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9F2077-7DA6-E31D-DA71-3EAF112591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16" y="7"/>
            <a:ext cx="9141698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34130-C69A-3345-BB3D-A55BF4046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5286" y="843534"/>
            <a:ext cx="6858000" cy="2297430"/>
          </a:xfrm>
        </p:spPr>
        <p:txBody>
          <a:bodyPr>
            <a:normAutofit/>
          </a:bodyPr>
          <a:lstStyle/>
          <a:p>
            <a:pPr algn="ctr"/>
            <a:r>
              <a:rPr lang="en-US"/>
              <a:t>45Billion USD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5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9074" y="220758"/>
                  <a:pt x="7883165" y="357992"/>
                  <a:pt x="7886700" y="636391"/>
                </a:cubicBezTo>
                <a:cubicBezTo>
                  <a:pt x="7890235" y="914790"/>
                  <a:pt x="7903701" y="952234"/>
                  <a:pt x="7886700" y="1191541"/>
                </a:cubicBezTo>
                <a:cubicBezTo>
                  <a:pt x="7869700" y="1430848"/>
                  <a:pt x="7863116" y="1553316"/>
                  <a:pt x="7886700" y="1868553"/>
                </a:cubicBezTo>
                <a:cubicBezTo>
                  <a:pt x="7910284" y="2183790"/>
                  <a:pt x="7896439" y="2331507"/>
                  <a:pt x="7886700" y="2545564"/>
                </a:cubicBezTo>
                <a:cubicBezTo>
                  <a:pt x="7876961" y="2759621"/>
                  <a:pt x="7899048" y="2997788"/>
                  <a:pt x="7886700" y="3222576"/>
                </a:cubicBezTo>
                <a:cubicBezTo>
                  <a:pt x="7874352" y="3447364"/>
                  <a:pt x="7863320" y="3844609"/>
                  <a:pt x="7886700" y="4062071"/>
                </a:cubicBezTo>
                <a:cubicBezTo>
                  <a:pt x="7688995" y="4091405"/>
                  <a:pt x="7438163" y="4081351"/>
                  <a:pt x="7150608" y="4062071"/>
                </a:cubicBezTo>
                <a:cubicBezTo>
                  <a:pt x="6863053" y="4042791"/>
                  <a:pt x="6852167" y="4080837"/>
                  <a:pt x="6729984" y="4062071"/>
                </a:cubicBezTo>
                <a:cubicBezTo>
                  <a:pt x="6607801" y="4043305"/>
                  <a:pt x="6412225" y="4055086"/>
                  <a:pt x="6230493" y="4062071"/>
                </a:cubicBezTo>
                <a:cubicBezTo>
                  <a:pt x="6048761" y="4069056"/>
                  <a:pt x="5595777" y="4070043"/>
                  <a:pt x="5415534" y="4062071"/>
                </a:cubicBezTo>
                <a:cubicBezTo>
                  <a:pt x="5235291" y="4054099"/>
                  <a:pt x="4927239" y="4094195"/>
                  <a:pt x="4758309" y="4062071"/>
                </a:cubicBezTo>
                <a:cubicBezTo>
                  <a:pt x="4589380" y="4029947"/>
                  <a:pt x="4452506" y="4069552"/>
                  <a:pt x="4258818" y="4062071"/>
                </a:cubicBezTo>
                <a:cubicBezTo>
                  <a:pt x="4065130" y="4054590"/>
                  <a:pt x="3802761" y="4085813"/>
                  <a:pt x="3601593" y="4062071"/>
                </a:cubicBezTo>
                <a:cubicBezTo>
                  <a:pt x="3400425" y="4038329"/>
                  <a:pt x="3311647" y="4060168"/>
                  <a:pt x="3180969" y="4062071"/>
                </a:cubicBezTo>
                <a:cubicBezTo>
                  <a:pt x="3050291" y="4063974"/>
                  <a:pt x="2961884" y="4043763"/>
                  <a:pt x="2760345" y="4062071"/>
                </a:cubicBezTo>
                <a:cubicBezTo>
                  <a:pt x="2558806" y="4080379"/>
                  <a:pt x="2276592" y="4030989"/>
                  <a:pt x="2103120" y="4062071"/>
                </a:cubicBezTo>
                <a:cubicBezTo>
                  <a:pt x="1929649" y="4093153"/>
                  <a:pt x="1726258" y="4048114"/>
                  <a:pt x="1603629" y="4062071"/>
                </a:cubicBezTo>
                <a:cubicBezTo>
                  <a:pt x="1481000" y="4076028"/>
                  <a:pt x="1025048" y="4037431"/>
                  <a:pt x="867537" y="4062071"/>
                </a:cubicBezTo>
                <a:cubicBezTo>
                  <a:pt x="710026" y="4086711"/>
                  <a:pt x="400773" y="4019788"/>
                  <a:pt x="0" y="4062071"/>
                </a:cubicBezTo>
                <a:cubicBezTo>
                  <a:pt x="-77" y="3748456"/>
                  <a:pt x="-30814" y="3576596"/>
                  <a:pt x="0" y="3344438"/>
                </a:cubicBezTo>
                <a:cubicBezTo>
                  <a:pt x="30814" y="3112280"/>
                  <a:pt x="30350" y="2816152"/>
                  <a:pt x="0" y="2626806"/>
                </a:cubicBezTo>
                <a:cubicBezTo>
                  <a:pt x="-30350" y="2437460"/>
                  <a:pt x="26575" y="2258994"/>
                  <a:pt x="0" y="2031036"/>
                </a:cubicBezTo>
                <a:cubicBezTo>
                  <a:pt x="-26575" y="1803078"/>
                  <a:pt x="-8850" y="1530345"/>
                  <a:pt x="0" y="1313403"/>
                </a:cubicBezTo>
                <a:cubicBezTo>
                  <a:pt x="8850" y="1096461"/>
                  <a:pt x="47646" y="423049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e Hand"/>
              <a:ea typeface="+mn-ea"/>
              <a:cs typeface="+mn-cs"/>
              <a:sym typeface="Arial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5" y="3314567"/>
            <a:ext cx="3182692" cy="20574"/>
          </a:xfrm>
          <a:custGeom>
            <a:avLst/>
            <a:gdLst>
              <a:gd name="connsiteX0" fmla="*/ 0 w 3182692"/>
              <a:gd name="connsiteY0" fmla="*/ 0 h 20574"/>
              <a:gd name="connsiteX1" fmla="*/ 604711 w 3182692"/>
              <a:gd name="connsiteY1" fmla="*/ 0 h 20574"/>
              <a:gd name="connsiteX2" fmla="*/ 1241250 w 3182692"/>
              <a:gd name="connsiteY2" fmla="*/ 0 h 20574"/>
              <a:gd name="connsiteX3" fmla="*/ 1909615 w 3182692"/>
              <a:gd name="connsiteY3" fmla="*/ 0 h 20574"/>
              <a:gd name="connsiteX4" fmla="*/ 2577981 w 3182692"/>
              <a:gd name="connsiteY4" fmla="*/ 0 h 20574"/>
              <a:gd name="connsiteX5" fmla="*/ 3182692 w 3182692"/>
              <a:gd name="connsiteY5" fmla="*/ 0 h 20574"/>
              <a:gd name="connsiteX6" fmla="*/ 3182692 w 3182692"/>
              <a:gd name="connsiteY6" fmla="*/ 20574 h 20574"/>
              <a:gd name="connsiteX7" fmla="*/ 2482500 w 3182692"/>
              <a:gd name="connsiteY7" fmla="*/ 20574 h 20574"/>
              <a:gd name="connsiteX8" fmla="*/ 1782308 w 3182692"/>
              <a:gd name="connsiteY8" fmla="*/ 20574 h 20574"/>
              <a:gd name="connsiteX9" fmla="*/ 1145769 w 3182692"/>
              <a:gd name="connsiteY9" fmla="*/ 20574 h 20574"/>
              <a:gd name="connsiteX10" fmla="*/ 0 w 3182692"/>
              <a:gd name="connsiteY10" fmla="*/ 20574 h 20574"/>
              <a:gd name="connsiteX11" fmla="*/ 0 w 3182692"/>
              <a:gd name="connsiteY11" fmla="*/ 0 h 2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82692" h="20574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1869" y="8892"/>
                  <a:pt x="3183080" y="12703"/>
                  <a:pt x="3182692" y="20574"/>
                </a:cubicBezTo>
                <a:cubicBezTo>
                  <a:pt x="2998421" y="24028"/>
                  <a:pt x="2675038" y="21300"/>
                  <a:pt x="2482500" y="20574"/>
                </a:cubicBezTo>
                <a:cubicBezTo>
                  <a:pt x="2289962" y="19848"/>
                  <a:pt x="1930644" y="9120"/>
                  <a:pt x="1782308" y="20574"/>
                </a:cubicBezTo>
                <a:cubicBezTo>
                  <a:pt x="1633972" y="32028"/>
                  <a:pt x="1287388" y="294"/>
                  <a:pt x="1145769" y="20574"/>
                </a:cubicBezTo>
                <a:cubicBezTo>
                  <a:pt x="1004150" y="40854"/>
                  <a:pt x="256377" y="-35152"/>
                  <a:pt x="0" y="20574"/>
                </a:cubicBezTo>
                <a:cubicBezTo>
                  <a:pt x="-161" y="11630"/>
                  <a:pt x="139" y="4527"/>
                  <a:pt x="0" y="0"/>
                </a:cubicBezTo>
                <a:close/>
              </a:path>
              <a:path w="3182692" h="20574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3228" y="8886"/>
                  <a:pt x="3182047" y="10327"/>
                  <a:pt x="3182692" y="20574"/>
                </a:cubicBezTo>
                <a:cubicBezTo>
                  <a:pt x="3039109" y="-10415"/>
                  <a:pt x="2823860" y="16134"/>
                  <a:pt x="2546154" y="20574"/>
                </a:cubicBezTo>
                <a:cubicBezTo>
                  <a:pt x="2268448" y="25014"/>
                  <a:pt x="2098674" y="7577"/>
                  <a:pt x="1845961" y="20574"/>
                </a:cubicBezTo>
                <a:cubicBezTo>
                  <a:pt x="1593248" y="33571"/>
                  <a:pt x="1456743" y="29846"/>
                  <a:pt x="1304904" y="20574"/>
                </a:cubicBezTo>
                <a:cubicBezTo>
                  <a:pt x="1153065" y="11302"/>
                  <a:pt x="947204" y="13412"/>
                  <a:pt x="668365" y="20574"/>
                </a:cubicBezTo>
                <a:cubicBezTo>
                  <a:pt x="389526" y="27736"/>
                  <a:pt x="288244" y="-2342"/>
                  <a:pt x="0" y="20574"/>
                </a:cubicBezTo>
                <a:cubicBezTo>
                  <a:pt x="271" y="13936"/>
                  <a:pt x="-429" y="8006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e Hand"/>
              <a:ea typeface="+mn-ea"/>
              <a:cs typeface="+mn-cs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FD96C-8E60-AA41-8CB4-A574EBFB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675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EDA 1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F325C66A-8A2F-DD49-9E17-92166459EF4A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652906" cy="380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Numbers and words in semantic domain order	</a:t>
            </a: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BA258688-0285-6C4F-B8EF-2D4769E7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611" y="1209143"/>
            <a:ext cx="2074726" cy="323657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 descr="Text, letter&#10;&#10;Description automatically generated">
            <a:extLst>
              <a:ext uri="{FF2B5EF4-FFF2-40B4-BE49-F238E27FC236}">
                <a16:creationId xmlns:a16="http://schemas.microsoft.com/office/drawing/2014/main" id="{04662DA7-2C6D-CD4D-8B0A-131C3F655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177" y="1209143"/>
            <a:ext cx="4877179" cy="32365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739C64-CBD4-F872-91E0-DC2913E78AB8}"/>
              </a:ext>
            </a:extLst>
          </p:cNvPr>
          <p:cNvSpPr txBox="1"/>
          <p:nvPr/>
        </p:nvSpPr>
        <p:spPr>
          <a:xfrm>
            <a:off x="92882" y="2433917"/>
            <a:ext cx="17040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Column-wise</a:t>
            </a:r>
          </a:p>
          <a:p>
            <a:pPr algn="ctr"/>
            <a:r>
              <a:rPr lang="en-US" sz="1600">
                <a:solidFill>
                  <a:srgbClr val="0070C0"/>
                </a:solidFill>
              </a:rPr>
              <a:t>Chapter: 500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BD7D94-0757-10AD-F832-6B636951885C}"/>
              </a:ext>
            </a:extLst>
          </p:cNvPr>
          <p:cNvSpPr/>
          <p:nvPr/>
        </p:nvSpPr>
        <p:spPr>
          <a:xfrm>
            <a:off x="1911179" y="3517403"/>
            <a:ext cx="1300653" cy="15765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E6F175-5233-AC20-CD54-911B85AF7CCC}"/>
              </a:ext>
            </a:extLst>
          </p:cNvPr>
          <p:cNvSpPr/>
          <p:nvPr/>
        </p:nvSpPr>
        <p:spPr>
          <a:xfrm>
            <a:off x="4083865" y="3517403"/>
            <a:ext cx="4434049" cy="15765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C798DC-918B-8A70-BCE2-8B8B94738787}"/>
              </a:ext>
            </a:extLst>
          </p:cNvPr>
          <p:cNvCxnSpPr/>
          <p:nvPr/>
        </p:nvCxnSpPr>
        <p:spPr>
          <a:xfrm flipV="1">
            <a:off x="3208283" y="3600450"/>
            <a:ext cx="870060" cy="19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54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2338D87-404B-4349-AD31-34D55AAFB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792" y="2777056"/>
            <a:ext cx="2132287" cy="147915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EDA 2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9CD0561-5EAA-1041-8DE6-A711A2495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36" y="908950"/>
            <a:ext cx="2408057" cy="3507205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FF1A8E-B96B-E14F-89A3-9FBC3A75AC7A}"/>
              </a:ext>
            </a:extLst>
          </p:cNvPr>
          <p:cNvSpPr/>
          <p:nvPr/>
        </p:nvSpPr>
        <p:spPr>
          <a:xfrm>
            <a:off x="1672136" y="1039991"/>
            <a:ext cx="2408057" cy="15125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EBB5E-339B-3E4B-BFAB-67388422AD04}"/>
              </a:ext>
            </a:extLst>
          </p:cNvPr>
          <p:cNvSpPr txBox="1"/>
          <p:nvPr/>
        </p:nvSpPr>
        <p:spPr>
          <a:xfrm>
            <a:off x="57758" y="2377463"/>
            <a:ext cx="17040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Row-wise</a:t>
            </a:r>
            <a:endParaRPr lang="en-US"/>
          </a:p>
          <a:p>
            <a:pPr algn="ctr"/>
            <a:r>
              <a:rPr lang="en-US" sz="1600">
                <a:solidFill>
                  <a:srgbClr val="0070C0"/>
                </a:solidFill>
              </a:rPr>
              <a:t>Chapter: All</a:t>
            </a:r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BB0C09F8-D227-F740-9858-F11274641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2813" y="1143629"/>
            <a:ext cx="2132287" cy="1269836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3" name="Picture 8" descr="Text&#10;&#10;Description automatically generated">
            <a:extLst>
              <a:ext uri="{FF2B5EF4-FFF2-40B4-BE49-F238E27FC236}">
                <a16:creationId xmlns:a16="http://schemas.microsoft.com/office/drawing/2014/main" id="{F66951F6-8A1E-CC2A-6137-E6B79EB6D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495" y="1143167"/>
            <a:ext cx="1989412" cy="1300323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6" name="Picture 11" descr="Text&#10;&#10;Description automatically generated">
            <a:extLst>
              <a:ext uri="{FF2B5EF4-FFF2-40B4-BE49-F238E27FC236}">
                <a16:creationId xmlns:a16="http://schemas.microsoft.com/office/drawing/2014/main" id="{CEBD1D14-C121-AC82-DDA5-7DF34C696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7495" y="2778509"/>
            <a:ext cx="1989412" cy="1389663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3100FB-E66A-2D4A-AA0B-B042F37E9246}"/>
              </a:ext>
            </a:extLst>
          </p:cNvPr>
          <p:cNvSpPr/>
          <p:nvPr/>
        </p:nvSpPr>
        <p:spPr>
          <a:xfrm>
            <a:off x="5864774" y="1134637"/>
            <a:ext cx="515930" cy="15125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B19A9-D2A8-5846-8C1B-F0151ABB8C35}"/>
              </a:ext>
            </a:extLst>
          </p:cNvPr>
          <p:cNvSpPr/>
          <p:nvPr/>
        </p:nvSpPr>
        <p:spPr>
          <a:xfrm>
            <a:off x="8155237" y="1134636"/>
            <a:ext cx="546588" cy="15125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35EB7C-4896-274D-AE23-DA22B0F27646}"/>
              </a:ext>
            </a:extLst>
          </p:cNvPr>
          <p:cNvSpPr/>
          <p:nvPr/>
        </p:nvSpPr>
        <p:spPr>
          <a:xfrm>
            <a:off x="5844421" y="2760373"/>
            <a:ext cx="546588" cy="15125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79CD17-14D8-2148-9B69-1E0B9B53D37A}"/>
              </a:ext>
            </a:extLst>
          </p:cNvPr>
          <p:cNvSpPr/>
          <p:nvPr/>
        </p:nvSpPr>
        <p:spPr>
          <a:xfrm>
            <a:off x="8135092" y="2760373"/>
            <a:ext cx="611815" cy="1903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79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Quantify chapters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CAAF1-4F47-974C-99E7-B5E1504B285F}"/>
              </a:ext>
            </a:extLst>
          </p:cNvPr>
          <p:cNvSpPr txBox="1"/>
          <p:nvPr/>
        </p:nvSpPr>
        <p:spPr>
          <a:xfrm>
            <a:off x="1387563" y="917037"/>
            <a:ext cx="17040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Diversity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9E4C91-0CD0-5B4C-B03B-E849AF217FF1}"/>
              </a:ext>
            </a:extLst>
          </p:cNvPr>
          <p:cNvSpPr txBox="1"/>
          <p:nvPr/>
        </p:nvSpPr>
        <p:spPr>
          <a:xfrm>
            <a:off x="6052425" y="910227"/>
            <a:ext cx="170401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Depth</a:t>
            </a:r>
            <a:endParaRPr lang="en-US" sz="1600">
              <a:solidFill>
                <a:srgbClr val="0070C0"/>
              </a:solidFill>
            </a:endParaRPr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2C84C926-4ACA-974D-A08C-4CB339C4E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423096"/>
              </p:ext>
            </p:extLst>
          </p:nvPr>
        </p:nvGraphicFramePr>
        <p:xfrm>
          <a:off x="1173302" y="2237353"/>
          <a:ext cx="2132534" cy="18997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1260">
                  <a:extLst>
                    <a:ext uri="{9D8B030D-6E8A-4147-A177-3AD203B41FA5}">
                      <a16:colId xmlns:a16="http://schemas.microsoft.com/office/drawing/2014/main" val="1645083402"/>
                    </a:ext>
                  </a:extLst>
                </a:gridCol>
                <a:gridCol w="640637">
                  <a:extLst>
                    <a:ext uri="{9D8B030D-6E8A-4147-A177-3AD203B41FA5}">
                      <a16:colId xmlns:a16="http://schemas.microsoft.com/office/drawing/2014/main" val="4282636367"/>
                    </a:ext>
                  </a:extLst>
                </a:gridCol>
                <a:gridCol w="640637">
                  <a:extLst>
                    <a:ext uri="{9D8B030D-6E8A-4147-A177-3AD203B41FA5}">
                      <a16:colId xmlns:a16="http://schemas.microsoft.com/office/drawing/2014/main" val="2613490111"/>
                    </a:ext>
                  </a:extLst>
                </a:gridCol>
              </a:tblGrid>
              <a:tr h="310262">
                <a:tc>
                  <a:txBody>
                    <a:bodyPr/>
                    <a:lstStyle/>
                    <a:p>
                      <a:pPr algn="ctr"/>
                      <a:endParaRPr lang="en-KR" sz="1100"/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Ch1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Ch2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1645761320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Moon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3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1801117286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Star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8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749632616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Planet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897189551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Sun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1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6</a:t>
                      </a:r>
                    </a:p>
                  </a:txBody>
                  <a:tcPr marL="114096" marR="114096" marT="57048" marB="57048" anchor="ctr"/>
                </a:tc>
                <a:extLst>
                  <a:ext uri="{0D108BD9-81ED-4DB2-BD59-A6C34878D82A}">
                    <a16:rowId xmlns:a16="http://schemas.microsoft.com/office/drawing/2014/main" val="643082231"/>
                  </a:ext>
                </a:extLst>
              </a:tr>
              <a:tr h="348485"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Diversity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3/4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1/4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14367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02001631-B0DE-9F4B-8AE8-58C86A0E6B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7371"/>
              </p:ext>
            </p:extLst>
          </p:nvPr>
        </p:nvGraphicFramePr>
        <p:xfrm>
          <a:off x="5402822" y="2067902"/>
          <a:ext cx="3003217" cy="2248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21874">
                  <a:extLst>
                    <a:ext uri="{9D8B030D-6E8A-4147-A177-3AD203B41FA5}">
                      <a16:colId xmlns:a16="http://schemas.microsoft.com/office/drawing/2014/main" val="1645083402"/>
                    </a:ext>
                  </a:extLst>
                </a:gridCol>
                <a:gridCol w="693781">
                  <a:extLst>
                    <a:ext uri="{9D8B030D-6E8A-4147-A177-3AD203B41FA5}">
                      <a16:colId xmlns:a16="http://schemas.microsoft.com/office/drawing/2014/main" val="4282636367"/>
                    </a:ext>
                  </a:extLst>
                </a:gridCol>
                <a:gridCol w="693781">
                  <a:extLst>
                    <a:ext uri="{9D8B030D-6E8A-4147-A177-3AD203B41FA5}">
                      <a16:colId xmlns:a16="http://schemas.microsoft.com/office/drawing/2014/main" val="2613490111"/>
                    </a:ext>
                  </a:extLst>
                </a:gridCol>
                <a:gridCol w="693781">
                  <a:extLst>
                    <a:ext uri="{9D8B030D-6E8A-4147-A177-3AD203B41FA5}">
                      <a16:colId xmlns:a16="http://schemas.microsoft.com/office/drawing/2014/main" val="946408082"/>
                    </a:ext>
                  </a:extLst>
                </a:gridCol>
              </a:tblGrid>
              <a:tr h="310262">
                <a:tc>
                  <a:txBody>
                    <a:bodyPr/>
                    <a:lstStyle/>
                    <a:p>
                      <a:pPr algn="ctr"/>
                      <a:endParaRPr lang="en-KR" sz="1100"/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Ch1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Ch2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Sum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61320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Moon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9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9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117286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Star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64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64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32616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Planet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0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0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89551"/>
                  </a:ext>
                </a:extLst>
              </a:tr>
              <a:tr h="310262"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Sun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1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/>
                        <a:t>36</a:t>
                      </a:r>
                    </a:p>
                  </a:txBody>
                  <a:tcPr marL="114096" marR="114096" marT="57048" marB="5704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37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082231"/>
                  </a:ext>
                </a:extLst>
              </a:tr>
              <a:tr h="34848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KR" sz="1100" b="1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Sum</a:t>
                      </a:r>
                      <a:endParaRPr lang="en-KR" sz="11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KR" sz="1100" b="1" u="none" strike="noStrike" cap="none">
                          <a:solidFill>
                            <a:schemeClr val="dk1"/>
                          </a:solidFill>
                          <a:sym typeface="Arial"/>
                        </a:rPr>
                        <a:t>74</a:t>
                      </a:r>
                      <a:endParaRPr lang="en-KR" sz="1100" b="1" i="0" u="none" strike="noStrike" cap="none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KR" sz="11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36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KR" sz="1100" b="1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110</a:t>
                      </a:r>
                    </a:p>
                  </a:txBody>
                  <a:tcPr marL="114096" marR="114096" marT="57048" marB="57048"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614367"/>
                  </a:ext>
                </a:extLst>
              </a:tr>
              <a:tr h="348485"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Depth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74/110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36/110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100" b="1"/>
                        <a:t>-</a:t>
                      </a:r>
                    </a:p>
                  </a:txBody>
                  <a:tcPr marL="114096" marR="114096" marT="57048" marB="57048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007604"/>
                  </a:ext>
                </a:extLst>
              </a:tr>
            </a:tbl>
          </a:graphicData>
        </a:graphic>
      </p:graphicFrame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BEF75F7A-F52A-F447-8DE9-D3191E21B6F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43511" y="1079504"/>
            <a:ext cx="2592115" cy="15653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1200">
              <a:cs typeface="Times New Roman" panose="02020603050405020304" pitchFamily="18" charset="0"/>
            </a:endParaRPr>
          </a:p>
          <a:p>
            <a:pPr marL="310931" lvl="1" indent="-201000">
              <a:buSzPct val="100000"/>
            </a:pPr>
            <a:r>
              <a:rPr lang="en-US" sz="1200">
                <a:cs typeface="Times New Roman"/>
              </a:rPr>
              <a:t>Proportion of captured semantic domain words, out of total number of semantic domains</a:t>
            </a:r>
            <a:endParaRPr lang="en" sz="14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 sz="140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 sz="1400"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7D15D29E-64F8-FB48-B641-AD992927661C}"/>
              </a:ext>
            </a:extLst>
          </p:cNvPr>
          <p:cNvSpPr txBox="1">
            <a:spLocks/>
          </p:cNvSpPr>
          <p:nvPr/>
        </p:nvSpPr>
        <p:spPr>
          <a:xfrm>
            <a:off x="5164322" y="1006352"/>
            <a:ext cx="3241717" cy="15653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43" indent="-285743">
              <a:buSzPct val="100000"/>
            </a:pPr>
            <a:endParaRPr lang="en-US" sz="1200">
              <a:cs typeface="Times New Roman" panose="02020603050405020304" pitchFamily="18" charset="0"/>
            </a:endParaRPr>
          </a:p>
          <a:p>
            <a:pPr marL="310931" lvl="1" indent="-201000">
              <a:buSzPct val="100000"/>
            </a:pPr>
            <a:r>
              <a:rPr lang="en-US" sz="1200">
                <a:cs typeface="Times New Roman"/>
              </a:rPr>
              <a:t>Squared numbers to give more weights</a:t>
            </a:r>
          </a:p>
          <a:p>
            <a:pPr marL="310931" lvl="1" indent="-201000">
              <a:buSzPct val="100000"/>
            </a:pPr>
            <a:r>
              <a:rPr lang="en-US" sz="1200">
                <a:cs typeface="Times New Roman"/>
              </a:rPr>
              <a:t>Considers how many words are captured in each semantic domain, unlike diversity</a:t>
            </a:r>
          </a:p>
          <a:p>
            <a:pPr marL="310931" lvl="1" indent="-201000">
              <a:buSzPct val="100000"/>
            </a:pPr>
            <a:r>
              <a:rPr lang="en-US" sz="1200">
                <a:cs typeface="Times New Roman"/>
              </a:rPr>
              <a:t>Divide by the total sum of table (=110)</a:t>
            </a:r>
          </a:p>
          <a:p>
            <a:pPr marL="0" indent="0">
              <a:buFont typeface="Source Sans Pro"/>
              <a:buNone/>
            </a:pPr>
            <a:r>
              <a:rPr lang="en-US" sz="1400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418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2 Parallel corpora with measures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5C67DB47-8C15-C942-84D4-183E94590BA2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304000" cy="380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Quantified properties of chapters in 3 different metrics</a:t>
            </a:r>
          </a:p>
          <a:p>
            <a:pPr marL="361941" lvl="1" indent="0">
              <a:buSzPct val="100000"/>
              <a:buNone/>
            </a:pPr>
            <a:r>
              <a:rPr lang="en-US" sz="2000">
                <a:cs typeface="Times New Roman"/>
              </a:rPr>
              <a:t>	</a:t>
            </a:r>
            <a:r>
              <a:rPr lang="en-US" sz="1800">
                <a:cs typeface="Times New Roman"/>
              </a:rPr>
              <a:t>- Diversity, Depth, Diversity * Depth</a:t>
            </a:r>
            <a:r>
              <a:rPr lang="en-US" sz="2000">
                <a:cs typeface="Times New Roman"/>
              </a:rPr>
              <a:t>		</a:t>
            </a: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FBA81D-08E1-F641-8592-DA1D6A4EB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61" y="1659993"/>
            <a:ext cx="7311711" cy="27857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5DE548-075D-9348-A04E-3C99D8F02243}"/>
              </a:ext>
            </a:extLst>
          </p:cNvPr>
          <p:cNvSpPr/>
          <p:nvPr/>
        </p:nvSpPr>
        <p:spPr>
          <a:xfrm>
            <a:off x="1643567" y="1651462"/>
            <a:ext cx="1619397" cy="259718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</p:spTree>
    <p:extLst>
      <p:ext uri="{BB962C8B-B14F-4D97-AF65-F5344CB8AC3E}">
        <p14:creationId xmlns:p14="http://schemas.microsoft.com/office/powerpoint/2010/main" val="3051133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0070C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0CDE2A4-BEC2-8747-A502-A31C99CD9F18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9CCC9-5647-6F45-96AE-D0C5A7BD5C21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965CCBC7-580F-D841-A647-1432C7E90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12527"/>
              </p:ext>
            </p:extLst>
          </p:nvPr>
        </p:nvGraphicFramePr>
        <p:xfrm>
          <a:off x="1765525" y="2237262"/>
          <a:ext cx="5479800" cy="231701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95960">
                  <a:extLst>
                    <a:ext uri="{9D8B030D-6E8A-4147-A177-3AD203B41FA5}">
                      <a16:colId xmlns:a16="http://schemas.microsoft.com/office/drawing/2014/main" val="2495674235"/>
                    </a:ext>
                  </a:extLst>
                </a:gridCol>
                <a:gridCol w="1095960">
                  <a:extLst>
                    <a:ext uri="{9D8B030D-6E8A-4147-A177-3AD203B41FA5}">
                      <a16:colId xmlns:a16="http://schemas.microsoft.com/office/drawing/2014/main" val="1272814914"/>
                    </a:ext>
                  </a:extLst>
                </a:gridCol>
                <a:gridCol w="1095960">
                  <a:extLst>
                    <a:ext uri="{9D8B030D-6E8A-4147-A177-3AD203B41FA5}">
                      <a16:colId xmlns:a16="http://schemas.microsoft.com/office/drawing/2014/main" val="917918195"/>
                    </a:ext>
                  </a:extLst>
                </a:gridCol>
                <a:gridCol w="1095960">
                  <a:extLst>
                    <a:ext uri="{9D8B030D-6E8A-4147-A177-3AD203B41FA5}">
                      <a16:colId xmlns:a16="http://schemas.microsoft.com/office/drawing/2014/main" val="3107714195"/>
                    </a:ext>
                  </a:extLst>
                </a:gridCol>
                <a:gridCol w="1095960">
                  <a:extLst>
                    <a:ext uri="{9D8B030D-6E8A-4147-A177-3AD203B41FA5}">
                      <a16:colId xmlns:a16="http://schemas.microsoft.com/office/drawing/2014/main" val="981875618"/>
                    </a:ext>
                  </a:extLst>
                </a:gridCol>
              </a:tblGrid>
              <a:tr h="452774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Orders of</a:t>
                      </a:r>
                    </a:p>
                    <a:p>
                      <a:pPr algn="ctr"/>
                      <a:r>
                        <a:rPr lang="en-KR" sz="1200"/>
                        <a:t>Chapters</a:t>
                      </a:r>
                    </a:p>
                  </a:txBody>
                  <a:tcPr marL="79865" marR="79865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Sequential</a:t>
                      </a:r>
                    </a:p>
                  </a:txBody>
                  <a:tcPr marL="79865" marR="79865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Diversity</a:t>
                      </a:r>
                      <a:r>
                        <a:rPr lang="en-US" sz="1200"/>
                        <a:t> order</a:t>
                      </a:r>
                      <a:endParaRPr lang="en-KR" sz="1200"/>
                    </a:p>
                  </a:txBody>
                  <a:tcPr marL="79865" marR="79865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Depth</a:t>
                      </a:r>
                      <a:r>
                        <a:rPr lang="en-US" sz="1200"/>
                        <a:t> </a:t>
                      </a:r>
                    </a:p>
                    <a:p>
                      <a:pPr algn="ctr"/>
                      <a:r>
                        <a:rPr lang="en-US" sz="1200"/>
                        <a:t>order</a:t>
                      </a:r>
                      <a:endParaRPr lang="en-KR" sz="1200"/>
                    </a:p>
                  </a:txBody>
                  <a:tcPr marL="79865" marR="79865" marT="39932" marB="399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Divdep</a:t>
                      </a:r>
                      <a:r>
                        <a:rPr lang="en-US" sz="1200"/>
                        <a:t> order</a:t>
                      </a:r>
                      <a:endParaRPr lang="en-KR" sz="1200"/>
                    </a:p>
                  </a:txBody>
                  <a:tcPr marL="79865" marR="79865" marT="39932" marB="39932" anchor="ctr"/>
                </a:tc>
                <a:extLst>
                  <a:ext uri="{0D108BD9-81ED-4DB2-BD59-A6C34878D82A}">
                    <a16:rowId xmlns:a16="http://schemas.microsoft.com/office/drawing/2014/main" val="3751108825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185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555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555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3708593878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181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124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124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725134196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3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3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910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299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940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730502002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4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4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555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940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299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3117985944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5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776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24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910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1709735664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6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6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940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958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926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1894223517"/>
                  </a:ext>
                </a:extLst>
              </a:tr>
              <a:tr h="266320"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7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7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926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910</a:t>
                      </a:r>
                    </a:p>
                  </a:txBody>
                  <a:tcPr marL="79865" marR="79865" marT="39932" marB="399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KR" sz="1200"/>
                        <a:t>24</a:t>
                      </a:r>
                    </a:p>
                  </a:txBody>
                  <a:tcPr marL="79865" marR="79865" marT="39932" marB="39932"/>
                </a:tc>
                <a:extLst>
                  <a:ext uri="{0D108BD9-81ED-4DB2-BD59-A6C34878D82A}">
                    <a16:rowId xmlns:a16="http://schemas.microsoft.com/office/drawing/2014/main" val="40498948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2678F79-77F2-6C4D-893C-A614BECBDCF3}"/>
              </a:ext>
            </a:extLst>
          </p:cNvPr>
          <p:cNvSpPr txBox="1"/>
          <p:nvPr/>
        </p:nvSpPr>
        <p:spPr>
          <a:xfrm>
            <a:off x="2437390" y="1970964"/>
            <a:ext cx="4136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200" b="1"/>
              <a:t>[Order of chapters of bible in different measurements]</a:t>
            </a:r>
          </a:p>
        </p:txBody>
      </p:sp>
    </p:spTree>
    <p:extLst>
      <p:ext uri="{BB962C8B-B14F-4D97-AF65-F5344CB8AC3E}">
        <p14:creationId xmlns:p14="http://schemas.microsoft.com/office/powerpoint/2010/main" val="3144915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768833" y="1947617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4400">
                <a:cs typeface="Times New Roman"/>
              </a:rPr>
              <a:t>Model Building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2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9B45-1199-4B8B-9955-074CDEF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Why </a:t>
            </a:r>
            <a:r>
              <a:rPr lang="en-US" err="1">
                <a:solidFill>
                  <a:srgbClr val="0070C0"/>
                </a:solidFill>
              </a:rPr>
              <a:t>JoeyNMT</a:t>
            </a:r>
            <a:r>
              <a:rPr lang="en-US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7" name="Freeform 51">
            <a:extLst>
              <a:ext uri="{FF2B5EF4-FFF2-40B4-BE49-F238E27FC236}">
                <a16:creationId xmlns:a16="http://schemas.microsoft.com/office/drawing/2014/main" id="{0AD6E9EA-37EC-4AFA-8BB5-C261A836E673}"/>
              </a:ext>
            </a:extLst>
          </p:cNvPr>
          <p:cNvSpPr>
            <a:spLocks noEditPoints="1"/>
          </p:cNvSpPr>
          <p:nvPr/>
        </p:nvSpPr>
        <p:spPr bwMode="auto">
          <a:xfrm>
            <a:off x="532429" y="1929369"/>
            <a:ext cx="899397" cy="683542"/>
          </a:xfrm>
          <a:custGeom>
            <a:avLst/>
            <a:gdLst>
              <a:gd name="T0" fmla="*/ 388 w 388"/>
              <a:gd name="T1" fmla="*/ 145 h 294"/>
              <a:gd name="T2" fmla="*/ 0 w 388"/>
              <a:gd name="T3" fmla="*/ 150 h 294"/>
              <a:gd name="T4" fmla="*/ 85 w 388"/>
              <a:gd name="T5" fmla="*/ 267 h 294"/>
              <a:gd name="T6" fmla="*/ 146 w 388"/>
              <a:gd name="T7" fmla="*/ 184 h 294"/>
              <a:gd name="T8" fmla="*/ 41 w 388"/>
              <a:gd name="T9" fmla="*/ 173 h 294"/>
              <a:gd name="T10" fmla="*/ 99 w 388"/>
              <a:gd name="T11" fmla="*/ 209 h 294"/>
              <a:gd name="T12" fmla="*/ 83 w 388"/>
              <a:gd name="T13" fmla="*/ 206 h 294"/>
              <a:gd name="T14" fmla="*/ 99 w 388"/>
              <a:gd name="T15" fmla="*/ 209 h 294"/>
              <a:gd name="T16" fmla="*/ 89 w 388"/>
              <a:gd name="T17" fmla="*/ 188 h 294"/>
              <a:gd name="T18" fmla="*/ 98 w 388"/>
              <a:gd name="T19" fmla="*/ 200 h 294"/>
              <a:gd name="T20" fmla="*/ 105 w 388"/>
              <a:gd name="T21" fmla="*/ 215 h 294"/>
              <a:gd name="T22" fmla="*/ 93 w 388"/>
              <a:gd name="T23" fmla="*/ 223 h 294"/>
              <a:gd name="T24" fmla="*/ 105 w 388"/>
              <a:gd name="T25" fmla="*/ 215 h 294"/>
              <a:gd name="T26" fmla="*/ 98 w 388"/>
              <a:gd name="T27" fmla="*/ 181 h 294"/>
              <a:gd name="T28" fmla="*/ 98 w 388"/>
              <a:gd name="T29" fmla="*/ 181 h 294"/>
              <a:gd name="T30" fmla="*/ 108 w 388"/>
              <a:gd name="T31" fmla="*/ 193 h 294"/>
              <a:gd name="T32" fmla="*/ 114 w 388"/>
              <a:gd name="T33" fmla="*/ 215 h 294"/>
              <a:gd name="T34" fmla="*/ 113 w 388"/>
              <a:gd name="T35" fmla="*/ 229 h 294"/>
              <a:gd name="T36" fmla="*/ 114 w 388"/>
              <a:gd name="T37" fmla="*/ 215 h 294"/>
              <a:gd name="T38" fmla="*/ 118 w 388"/>
              <a:gd name="T39" fmla="*/ 180 h 294"/>
              <a:gd name="T40" fmla="*/ 116 w 388"/>
              <a:gd name="T41" fmla="*/ 195 h 294"/>
              <a:gd name="T42" fmla="*/ 133 w 388"/>
              <a:gd name="T43" fmla="*/ 212 h 294"/>
              <a:gd name="T44" fmla="*/ 118 w 388"/>
              <a:gd name="T45" fmla="*/ 211 h 294"/>
              <a:gd name="T46" fmla="*/ 133 w 388"/>
              <a:gd name="T47" fmla="*/ 212 h 294"/>
              <a:gd name="T48" fmla="*/ 132 w 388"/>
              <a:gd name="T49" fmla="*/ 192 h 294"/>
              <a:gd name="T50" fmla="*/ 120 w 388"/>
              <a:gd name="T51" fmla="*/ 199 h 294"/>
              <a:gd name="T52" fmla="*/ 134 w 388"/>
              <a:gd name="T53" fmla="*/ 199 h 294"/>
              <a:gd name="T54" fmla="*/ 303 w 388"/>
              <a:gd name="T55" fmla="*/ 28 h 294"/>
              <a:gd name="T56" fmla="*/ 242 w 388"/>
              <a:gd name="T57" fmla="*/ 111 h 294"/>
              <a:gd name="T58" fmla="*/ 347 w 388"/>
              <a:gd name="T59" fmla="*/ 122 h 294"/>
              <a:gd name="T60" fmla="*/ 258 w 388"/>
              <a:gd name="T61" fmla="*/ 79 h 294"/>
              <a:gd name="T62" fmla="*/ 267 w 388"/>
              <a:gd name="T63" fmla="*/ 115 h 294"/>
              <a:gd name="T64" fmla="*/ 258 w 388"/>
              <a:gd name="T65" fmla="*/ 79 h 294"/>
              <a:gd name="T66" fmla="*/ 267 w 388"/>
              <a:gd name="T67" fmla="*/ 75 h 294"/>
              <a:gd name="T68" fmla="*/ 288 w 388"/>
              <a:gd name="T69" fmla="*/ 103 h 294"/>
              <a:gd name="T70" fmla="*/ 288 w 388"/>
              <a:gd name="T71" fmla="*/ 65 h 294"/>
              <a:gd name="T72" fmla="*/ 297 w 388"/>
              <a:gd name="T73" fmla="*/ 99 h 294"/>
              <a:gd name="T74" fmla="*/ 288 w 388"/>
              <a:gd name="T75" fmla="*/ 6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8" h="294">
                <a:moveTo>
                  <a:pt x="321" y="0"/>
                </a:moveTo>
                <a:cubicBezTo>
                  <a:pt x="343" y="48"/>
                  <a:pt x="366" y="96"/>
                  <a:pt x="388" y="145"/>
                </a:cubicBezTo>
                <a:cubicBezTo>
                  <a:pt x="259" y="145"/>
                  <a:pt x="205" y="283"/>
                  <a:pt x="67" y="294"/>
                </a:cubicBezTo>
                <a:cubicBezTo>
                  <a:pt x="45" y="246"/>
                  <a:pt x="22" y="198"/>
                  <a:pt x="0" y="150"/>
                </a:cubicBezTo>
                <a:cubicBezTo>
                  <a:pt x="129" y="150"/>
                  <a:pt x="192" y="1"/>
                  <a:pt x="321" y="0"/>
                </a:cubicBezTo>
                <a:close/>
                <a:moveTo>
                  <a:pt x="85" y="267"/>
                </a:moveTo>
                <a:cubicBezTo>
                  <a:pt x="122" y="260"/>
                  <a:pt x="153" y="242"/>
                  <a:pt x="182" y="220"/>
                </a:cubicBezTo>
                <a:cubicBezTo>
                  <a:pt x="166" y="213"/>
                  <a:pt x="153" y="199"/>
                  <a:pt x="146" y="184"/>
                </a:cubicBezTo>
                <a:cubicBezTo>
                  <a:pt x="138" y="166"/>
                  <a:pt x="136" y="146"/>
                  <a:pt x="139" y="126"/>
                </a:cubicBezTo>
                <a:cubicBezTo>
                  <a:pt x="109" y="148"/>
                  <a:pt x="78" y="166"/>
                  <a:pt x="41" y="173"/>
                </a:cubicBezTo>
                <a:cubicBezTo>
                  <a:pt x="56" y="204"/>
                  <a:pt x="70" y="235"/>
                  <a:pt x="85" y="267"/>
                </a:cubicBezTo>
                <a:close/>
                <a:moveTo>
                  <a:pt x="99" y="209"/>
                </a:moveTo>
                <a:cubicBezTo>
                  <a:pt x="98" y="207"/>
                  <a:pt x="98" y="207"/>
                  <a:pt x="98" y="205"/>
                </a:cubicBezTo>
                <a:cubicBezTo>
                  <a:pt x="93" y="206"/>
                  <a:pt x="88" y="206"/>
                  <a:pt x="83" y="206"/>
                </a:cubicBezTo>
                <a:cubicBezTo>
                  <a:pt x="84" y="209"/>
                  <a:pt x="85" y="211"/>
                  <a:pt x="86" y="214"/>
                </a:cubicBezTo>
                <a:cubicBezTo>
                  <a:pt x="91" y="212"/>
                  <a:pt x="95" y="211"/>
                  <a:pt x="99" y="209"/>
                </a:cubicBezTo>
                <a:close/>
                <a:moveTo>
                  <a:pt x="100" y="197"/>
                </a:moveTo>
                <a:cubicBezTo>
                  <a:pt x="97" y="194"/>
                  <a:pt x="93" y="191"/>
                  <a:pt x="89" y="188"/>
                </a:cubicBezTo>
                <a:cubicBezTo>
                  <a:pt x="87" y="190"/>
                  <a:pt x="86" y="192"/>
                  <a:pt x="86" y="195"/>
                </a:cubicBezTo>
                <a:cubicBezTo>
                  <a:pt x="90" y="197"/>
                  <a:pt x="95" y="199"/>
                  <a:pt x="98" y="200"/>
                </a:cubicBezTo>
                <a:cubicBezTo>
                  <a:pt x="99" y="199"/>
                  <a:pt x="100" y="198"/>
                  <a:pt x="100" y="197"/>
                </a:cubicBezTo>
                <a:close/>
                <a:moveTo>
                  <a:pt x="105" y="215"/>
                </a:moveTo>
                <a:cubicBezTo>
                  <a:pt x="104" y="215"/>
                  <a:pt x="103" y="214"/>
                  <a:pt x="102" y="213"/>
                </a:cubicBezTo>
                <a:cubicBezTo>
                  <a:pt x="99" y="217"/>
                  <a:pt x="96" y="220"/>
                  <a:pt x="93" y="223"/>
                </a:cubicBezTo>
                <a:cubicBezTo>
                  <a:pt x="95" y="225"/>
                  <a:pt x="98" y="227"/>
                  <a:pt x="101" y="227"/>
                </a:cubicBezTo>
                <a:cubicBezTo>
                  <a:pt x="102" y="223"/>
                  <a:pt x="104" y="219"/>
                  <a:pt x="105" y="215"/>
                </a:cubicBezTo>
                <a:close/>
                <a:moveTo>
                  <a:pt x="106" y="179"/>
                </a:moveTo>
                <a:cubicBezTo>
                  <a:pt x="104" y="179"/>
                  <a:pt x="101" y="180"/>
                  <a:pt x="98" y="181"/>
                </a:cubicBezTo>
                <a:cubicBezTo>
                  <a:pt x="100" y="184"/>
                  <a:pt x="100" y="185"/>
                  <a:pt x="101" y="187"/>
                </a:cubicBezTo>
                <a:cubicBezTo>
                  <a:pt x="100" y="185"/>
                  <a:pt x="100" y="184"/>
                  <a:pt x="98" y="181"/>
                </a:cubicBezTo>
                <a:cubicBezTo>
                  <a:pt x="101" y="185"/>
                  <a:pt x="102" y="190"/>
                  <a:pt x="104" y="194"/>
                </a:cubicBezTo>
                <a:cubicBezTo>
                  <a:pt x="106" y="193"/>
                  <a:pt x="107" y="193"/>
                  <a:pt x="108" y="193"/>
                </a:cubicBezTo>
                <a:cubicBezTo>
                  <a:pt x="108" y="188"/>
                  <a:pt x="107" y="184"/>
                  <a:pt x="106" y="179"/>
                </a:cubicBezTo>
                <a:close/>
                <a:moveTo>
                  <a:pt x="114" y="215"/>
                </a:moveTo>
                <a:cubicBezTo>
                  <a:pt x="113" y="215"/>
                  <a:pt x="112" y="215"/>
                  <a:pt x="111" y="215"/>
                </a:cubicBezTo>
                <a:cubicBezTo>
                  <a:pt x="111" y="220"/>
                  <a:pt x="112" y="224"/>
                  <a:pt x="113" y="229"/>
                </a:cubicBezTo>
                <a:cubicBezTo>
                  <a:pt x="115" y="229"/>
                  <a:pt x="118" y="228"/>
                  <a:pt x="120" y="227"/>
                </a:cubicBezTo>
                <a:cubicBezTo>
                  <a:pt x="118" y="223"/>
                  <a:pt x="116" y="219"/>
                  <a:pt x="114" y="215"/>
                </a:cubicBezTo>
                <a:close/>
                <a:moveTo>
                  <a:pt x="124" y="183"/>
                </a:moveTo>
                <a:cubicBezTo>
                  <a:pt x="122" y="181"/>
                  <a:pt x="120" y="180"/>
                  <a:pt x="118" y="180"/>
                </a:cubicBezTo>
                <a:cubicBezTo>
                  <a:pt x="116" y="184"/>
                  <a:pt x="114" y="188"/>
                  <a:pt x="113" y="193"/>
                </a:cubicBezTo>
                <a:cubicBezTo>
                  <a:pt x="114" y="193"/>
                  <a:pt x="115" y="194"/>
                  <a:pt x="116" y="195"/>
                </a:cubicBezTo>
                <a:cubicBezTo>
                  <a:pt x="119" y="191"/>
                  <a:pt x="122" y="187"/>
                  <a:pt x="124" y="183"/>
                </a:cubicBezTo>
                <a:close/>
                <a:moveTo>
                  <a:pt x="133" y="212"/>
                </a:moveTo>
                <a:cubicBezTo>
                  <a:pt x="129" y="211"/>
                  <a:pt x="124" y="209"/>
                  <a:pt x="120" y="208"/>
                </a:cubicBezTo>
                <a:cubicBezTo>
                  <a:pt x="120" y="209"/>
                  <a:pt x="119" y="210"/>
                  <a:pt x="118" y="211"/>
                </a:cubicBezTo>
                <a:cubicBezTo>
                  <a:pt x="122" y="214"/>
                  <a:pt x="126" y="217"/>
                  <a:pt x="129" y="219"/>
                </a:cubicBezTo>
                <a:cubicBezTo>
                  <a:pt x="131" y="217"/>
                  <a:pt x="132" y="215"/>
                  <a:pt x="133" y="212"/>
                </a:cubicBezTo>
                <a:close/>
                <a:moveTo>
                  <a:pt x="132" y="192"/>
                </a:moveTo>
                <a:cubicBezTo>
                  <a:pt x="132" y="192"/>
                  <a:pt x="132" y="192"/>
                  <a:pt x="132" y="192"/>
                </a:cubicBezTo>
                <a:cubicBezTo>
                  <a:pt x="128" y="194"/>
                  <a:pt x="124" y="196"/>
                  <a:pt x="120" y="199"/>
                </a:cubicBezTo>
                <a:cubicBezTo>
                  <a:pt x="120" y="199"/>
                  <a:pt x="120" y="199"/>
                  <a:pt x="120" y="199"/>
                </a:cubicBezTo>
                <a:cubicBezTo>
                  <a:pt x="120" y="200"/>
                  <a:pt x="120" y="201"/>
                  <a:pt x="120" y="202"/>
                </a:cubicBezTo>
                <a:cubicBezTo>
                  <a:pt x="126" y="202"/>
                  <a:pt x="129" y="201"/>
                  <a:pt x="134" y="199"/>
                </a:cubicBezTo>
                <a:cubicBezTo>
                  <a:pt x="133" y="197"/>
                  <a:pt x="133" y="194"/>
                  <a:pt x="132" y="192"/>
                </a:cubicBezTo>
                <a:close/>
                <a:moveTo>
                  <a:pt x="303" y="28"/>
                </a:moveTo>
                <a:cubicBezTo>
                  <a:pt x="266" y="35"/>
                  <a:pt x="235" y="53"/>
                  <a:pt x="205" y="75"/>
                </a:cubicBezTo>
                <a:cubicBezTo>
                  <a:pt x="222" y="81"/>
                  <a:pt x="234" y="96"/>
                  <a:pt x="242" y="111"/>
                </a:cubicBezTo>
                <a:cubicBezTo>
                  <a:pt x="250" y="129"/>
                  <a:pt x="251" y="149"/>
                  <a:pt x="248" y="168"/>
                </a:cubicBezTo>
                <a:cubicBezTo>
                  <a:pt x="278" y="146"/>
                  <a:pt x="310" y="128"/>
                  <a:pt x="347" y="122"/>
                </a:cubicBezTo>
                <a:cubicBezTo>
                  <a:pt x="332" y="90"/>
                  <a:pt x="317" y="59"/>
                  <a:pt x="303" y="28"/>
                </a:cubicBezTo>
                <a:close/>
                <a:moveTo>
                  <a:pt x="258" y="79"/>
                </a:moveTo>
                <a:cubicBezTo>
                  <a:pt x="256" y="80"/>
                  <a:pt x="254" y="81"/>
                  <a:pt x="252" y="83"/>
                </a:cubicBezTo>
                <a:cubicBezTo>
                  <a:pt x="257" y="93"/>
                  <a:pt x="261" y="104"/>
                  <a:pt x="267" y="115"/>
                </a:cubicBezTo>
                <a:cubicBezTo>
                  <a:pt x="269" y="113"/>
                  <a:pt x="270" y="112"/>
                  <a:pt x="273" y="111"/>
                </a:cubicBezTo>
                <a:cubicBezTo>
                  <a:pt x="269" y="100"/>
                  <a:pt x="263" y="90"/>
                  <a:pt x="258" y="79"/>
                </a:cubicBezTo>
                <a:close/>
                <a:moveTo>
                  <a:pt x="273" y="71"/>
                </a:moveTo>
                <a:cubicBezTo>
                  <a:pt x="270" y="72"/>
                  <a:pt x="269" y="73"/>
                  <a:pt x="267" y="75"/>
                </a:cubicBezTo>
                <a:cubicBezTo>
                  <a:pt x="272" y="85"/>
                  <a:pt x="277" y="96"/>
                  <a:pt x="282" y="106"/>
                </a:cubicBezTo>
                <a:cubicBezTo>
                  <a:pt x="284" y="106"/>
                  <a:pt x="285" y="105"/>
                  <a:pt x="288" y="103"/>
                </a:cubicBezTo>
                <a:cubicBezTo>
                  <a:pt x="283" y="92"/>
                  <a:pt x="278" y="82"/>
                  <a:pt x="273" y="71"/>
                </a:cubicBezTo>
                <a:close/>
                <a:moveTo>
                  <a:pt x="288" y="65"/>
                </a:moveTo>
                <a:cubicBezTo>
                  <a:pt x="286" y="65"/>
                  <a:pt x="285" y="66"/>
                  <a:pt x="282" y="68"/>
                </a:cubicBezTo>
                <a:cubicBezTo>
                  <a:pt x="287" y="78"/>
                  <a:pt x="292" y="89"/>
                  <a:pt x="297" y="99"/>
                </a:cubicBezTo>
                <a:cubicBezTo>
                  <a:pt x="300" y="98"/>
                  <a:pt x="301" y="98"/>
                  <a:pt x="304" y="96"/>
                </a:cubicBezTo>
                <a:cubicBezTo>
                  <a:pt x="299" y="86"/>
                  <a:pt x="293" y="75"/>
                  <a:pt x="288" y="65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8" name="Freeform 34">
            <a:extLst>
              <a:ext uri="{FF2B5EF4-FFF2-40B4-BE49-F238E27FC236}">
                <a16:creationId xmlns:a16="http://schemas.microsoft.com/office/drawing/2014/main" id="{40702AA3-965B-496F-AAA5-071BE7079C23}"/>
              </a:ext>
            </a:extLst>
          </p:cNvPr>
          <p:cNvSpPr>
            <a:spLocks/>
          </p:cNvSpPr>
          <p:nvPr/>
        </p:nvSpPr>
        <p:spPr bwMode="auto">
          <a:xfrm>
            <a:off x="7615139" y="1929369"/>
            <a:ext cx="1088270" cy="665554"/>
          </a:xfrm>
          <a:custGeom>
            <a:avLst/>
            <a:gdLst>
              <a:gd name="T0" fmla="*/ 302 w 469"/>
              <a:gd name="T1" fmla="*/ 176 h 285"/>
              <a:gd name="T2" fmla="*/ 296 w 469"/>
              <a:gd name="T3" fmla="*/ 178 h 285"/>
              <a:gd name="T4" fmla="*/ 285 w 469"/>
              <a:gd name="T5" fmla="*/ 164 h 285"/>
              <a:gd name="T6" fmla="*/ 279 w 469"/>
              <a:gd name="T7" fmla="*/ 147 h 285"/>
              <a:gd name="T8" fmla="*/ 287 w 469"/>
              <a:gd name="T9" fmla="*/ 136 h 285"/>
              <a:gd name="T10" fmla="*/ 286 w 469"/>
              <a:gd name="T11" fmla="*/ 126 h 285"/>
              <a:gd name="T12" fmla="*/ 281 w 469"/>
              <a:gd name="T13" fmla="*/ 119 h 285"/>
              <a:gd name="T14" fmla="*/ 278 w 469"/>
              <a:gd name="T15" fmla="*/ 99 h 285"/>
              <a:gd name="T16" fmla="*/ 280 w 469"/>
              <a:gd name="T17" fmla="*/ 87 h 285"/>
              <a:gd name="T18" fmla="*/ 286 w 469"/>
              <a:gd name="T19" fmla="*/ 61 h 285"/>
              <a:gd name="T20" fmla="*/ 302 w 469"/>
              <a:gd name="T21" fmla="*/ 10 h 285"/>
              <a:gd name="T22" fmla="*/ 351 w 469"/>
              <a:gd name="T23" fmla="*/ 26 h 285"/>
              <a:gd name="T24" fmla="*/ 388 w 469"/>
              <a:gd name="T25" fmla="*/ 9 h 285"/>
              <a:gd name="T26" fmla="*/ 405 w 469"/>
              <a:gd name="T27" fmla="*/ 58 h 285"/>
              <a:gd name="T28" fmla="*/ 413 w 469"/>
              <a:gd name="T29" fmla="*/ 85 h 285"/>
              <a:gd name="T30" fmla="*/ 413 w 469"/>
              <a:gd name="T31" fmla="*/ 102 h 285"/>
              <a:gd name="T32" fmla="*/ 411 w 469"/>
              <a:gd name="T33" fmla="*/ 122 h 285"/>
              <a:gd name="T34" fmla="*/ 405 w 469"/>
              <a:gd name="T35" fmla="*/ 135 h 285"/>
              <a:gd name="T36" fmla="*/ 413 w 469"/>
              <a:gd name="T37" fmla="*/ 138 h 285"/>
              <a:gd name="T38" fmla="*/ 411 w 469"/>
              <a:gd name="T39" fmla="*/ 155 h 285"/>
              <a:gd name="T40" fmla="*/ 405 w 469"/>
              <a:gd name="T41" fmla="*/ 169 h 285"/>
              <a:gd name="T42" fmla="*/ 393 w 469"/>
              <a:gd name="T43" fmla="*/ 177 h 285"/>
              <a:gd name="T44" fmla="*/ 384 w 469"/>
              <a:gd name="T45" fmla="*/ 241 h 285"/>
              <a:gd name="T46" fmla="*/ 386 w 469"/>
              <a:gd name="T47" fmla="*/ 245 h 285"/>
              <a:gd name="T48" fmla="*/ 469 w 469"/>
              <a:gd name="T49" fmla="*/ 265 h 285"/>
              <a:gd name="T50" fmla="*/ 469 w 469"/>
              <a:gd name="T51" fmla="*/ 285 h 285"/>
              <a:gd name="T52" fmla="*/ 228 w 469"/>
              <a:gd name="T53" fmla="*/ 285 h 285"/>
              <a:gd name="T54" fmla="*/ 228 w 469"/>
              <a:gd name="T55" fmla="*/ 284 h 285"/>
              <a:gd name="T56" fmla="*/ 0 w 469"/>
              <a:gd name="T57" fmla="*/ 284 h 285"/>
              <a:gd name="T58" fmla="*/ 19 w 469"/>
              <a:gd name="T59" fmla="*/ 253 h 285"/>
              <a:gd name="T60" fmla="*/ 112 w 469"/>
              <a:gd name="T61" fmla="*/ 222 h 285"/>
              <a:gd name="T62" fmla="*/ 113 w 469"/>
              <a:gd name="T63" fmla="*/ 206 h 285"/>
              <a:gd name="T64" fmla="*/ 120 w 469"/>
              <a:gd name="T65" fmla="*/ 205 h 285"/>
              <a:gd name="T66" fmla="*/ 122 w 469"/>
              <a:gd name="T67" fmla="*/ 175 h 285"/>
              <a:gd name="T68" fmla="*/ 109 w 469"/>
              <a:gd name="T69" fmla="*/ 143 h 285"/>
              <a:gd name="T70" fmla="*/ 99 w 469"/>
              <a:gd name="T71" fmla="*/ 134 h 285"/>
              <a:gd name="T72" fmla="*/ 98 w 469"/>
              <a:gd name="T73" fmla="*/ 113 h 285"/>
              <a:gd name="T74" fmla="*/ 106 w 469"/>
              <a:gd name="T75" fmla="*/ 101 h 285"/>
              <a:gd name="T76" fmla="*/ 106 w 469"/>
              <a:gd name="T77" fmla="*/ 41 h 285"/>
              <a:gd name="T78" fmla="*/ 177 w 469"/>
              <a:gd name="T79" fmla="*/ 1 h 285"/>
              <a:gd name="T80" fmla="*/ 192 w 469"/>
              <a:gd name="T81" fmla="*/ 2 h 285"/>
              <a:gd name="T82" fmla="*/ 188 w 469"/>
              <a:gd name="T83" fmla="*/ 9 h 285"/>
              <a:gd name="T84" fmla="*/ 219 w 469"/>
              <a:gd name="T85" fmla="*/ 47 h 285"/>
              <a:gd name="T86" fmla="*/ 219 w 469"/>
              <a:gd name="T87" fmla="*/ 101 h 285"/>
              <a:gd name="T88" fmla="*/ 226 w 469"/>
              <a:gd name="T89" fmla="*/ 108 h 285"/>
              <a:gd name="T90" fmla="*/ 214 w 469"/>
              <a:gd name="T91" fmla="*/ 143 h 285"/>
              <a:gd name="T92" fmla="*/ 205 w 469"/>
              <a:gd name="T93" fmla="*/ 177 h 285"/>
              <a:gd name="T94" fmla="*/ 206 w 469"/>
              <a:gd name="T95" fmla="*/ 201 h 285"/>
              <a:gd name="T96" fmla="*/ 212 w 469"/>
              <a:gd name="T97" fmla="*/ 201 h 285"/>
              <a:gd name="T98" fmla="*/ 219 w 469"/>
              <a:gd name="T99" fmla="*/ 224 h 285"/>
              <a:gd name="T100" fmla="*/ 264 w 469"/>
              <a:gd name="T101" fmla="*/ 239 h 285"/>
              <a:gd name="T102" fmla="*/ 301 w 469"/>
              <a:gd name="T103" fmla="*/ 242 h 285"/>
              <a:gd name="T104" fmla="*/ 311 w 469"/>
              <a:gd name="T105" fmla="*/ 199 h 285"/>
              <a:gd name="T106" fmla="*/ 302 w 469"/>
              <a:gd name="T107" fmla="*/ 176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69" h="285">
                <a:moveTo>
                  <a:pt x="302" y="176"/>
                </a:moveTo>
                <a:cubicBezTo>
                  <a:pt x="302" y="176"/>
                  <a:pt x="301" y="180"/>
                  <a:pt x="296" y="178"/>
                </a:cubicBezTo>
                <a:cubicBezTo>
                  <a:pt x="291" y="176"/>
                  <a:pt x="287" y="169"/>
                  <a:pt x="285" y="164"/>
                </a:cubicBezTo>
                <a:cubicBezTo>
                  <a:pt x="285" y="158"/>
                  <a:pt x="280" y="149"/>
                  <a:pt x="279" y="147"/>
                </a:cubicBezTo>
                <a:cubicBezTo>
                  <a:pt x="277" y="143"/>
                  <a:pt x="278" y="136"/>
                  <a:pt x="287" y="136"/>
                </a:cubicBezTo>
                <a:cubicBezTo>
                  <a:pt x="287" y="136"/>
                  <a:pt x="283" y="129"/>
                  <a:pt x="286" y="126"/>
                </a:cubicBezTo>
                <a:cubicBezTo>
                  <a:pt x="286" y="126"/>
                  <a:pt x="277" y="127"/>
                  <a:pt x="281" y="119"/>
                </a:cubicBezTo>
                <a:cubicBezTo>
                  <a:pt x="281" y="119"/>
                  <a:pt x="264" y="113"/>
                  <a:pt x="278" y="99"/>
                </a:cubicBezTo>
                <a:cubicBezTo>
                  <a:pt x="278" y="99"/>
                  <a:pt x="269" y="89"/>
                  <a:pt x="280" y="87"/>
                </a:cubicBezTo>
                <a:cubicBezTo>
                  <a:pt x="280" y="87"/>
                  <a:pt x="264" y="68"/>
                  <a:pt x="286" y="61"/>
                </a:cubicBezTo>
                <a:cubicBezTo>
                  <a:pt x="286" y="61"/>
                  <a:pt x="266" y="12"/>
                  <a:pt x="302" y="10"/>
                </a:cubicBezTo>
                <a:cubicBezTo>
                  <a:pt x="321" y="7"/>
                  <a:pt x="334" y="19"/>
                  <a:pt x="351" y="26"/>
                </a:cubicBezTo>
                <a:cubicBezTo>
                  <a:pt x="351" y="26"/>
                  <a:pt x="375" y="7"/>
                  <a:pt x="388" y="9"/>
                </a:cubicBezTo>
                <a:cubicBezTo>
                  <a:pt x="412" y="14"/>
                  <a:pt x="419" y="37"/>
                  <a:pt x="405" y="58"/>
                </a:cubicBezTo>
                <a:cubicBezTo>
                  <a:pt x="420" y="54"/>
                  <a:pt x="425" y="77"/>
                  <a:pt x="413" y="85"/>
                </a:cubicBezTo>
                <a:cubicBezTo>
                  <a:pt x="413" y="85"/>
                  <a:pt x="420" y="93"/>
                  <a:pt x="413" y="102"/>
                </a:cubicBezTo>
                <a:cubicBezTo>
                  <a:pt x="413" y="102"/>
                  <a:pt x="424" y="116"/>
                  <a:pt x="411" y="122"/>
                </a:cubicBezTo>
                <a:cubicBezTo>
                  <a:pt x="411" y="122"/>
                  <a:pt x="408" y="131"/>
                  <a:pt x="405" y="135"/>
                </a:cubicBezTo>
                <a:cubicBezTo>
                  <a:pt x="405" y="135"/>
                  <a:pt x="411" y="134"/>
                  <a:pt x="413" y="138"/>
                </a:cubicBezTo>
                <a:cubicBezTo>
                  <a:pt x="415" y="143"/>
                  <a:pt x="416" y="148"/>
                  <a:pt x="411" y="155"/>
                </a:cubicBezTo>
                <a:cubicBezTo>
                  <a:pt x="407" y="161"/>
                  <a:pt x="406" y="165"/>
                  <a:pt x="405" y="169"/>
                </a:cubicBezTo>
                <a:cubicBezTo>
                  <a:pt x="403" y="173"/>
                  <a:pt x="402" y="183"/>
                  <a:pt x="393" y="177"/>
                </a:cubicBezTo>
                <a:cubicBezTo>
                  <a:pt x="380" y="193"/>
                  <a:pt x="375" y="219"/>
                  <a:pt x="384" y="241"/>
                </a:cubicBezTo>
                <a:cubicBezTo>
                  <a:pt x="386" y="245"/>
                  <a:pt x="386" y="245"/>
                  <a:pt x="386" y="245"/>
                </a:cubicBezTo>
                <a:cubicBezTo>
                  <a:pt x="416" y="251"/>
                  <a:pt x="452" y="258"/>
                  <a:pt x="469" y="265"/>
                </a:cubicBezTo>
                <a:cubicBezTo>
                  <a:pt x="469" y="285"/>
                  <a:pt x="469" y="285"/>
                  <a:pt x="469" y="285"/>
                </a:cubicBezTo>
                <a:cubicBezTo>
                  <a:pt x="228" y="285"/>
                  <a:pt x="228" y="285"/>
                  <a:pt x="228" y="285"/>
                </a:cubicBezTo>
                <a:cubicBezTo>
                  <a:pt x="228" y="284"/>
                  <a:pt x="228" y="284"/>
                  <a:pt x="228" y="284"/>
                </a:cubicBezTo>
                <a:cubicBezTo>
                  <a:pt x="0" y="284"/>
                  <a:pt x="0" y="284"/>
                  <a:pt x="0" y="284"/>
                </a:cubicBezTo>
                <a:cubicBezTo>
                  <a:pt x="0" y="284"/>
                  <a:pt x="1" y="262"/>
                  <a:pt x="19" y="253"/>
                </a:cubicBezTo>
                <a:cubicBezTo>
                  <a:pt x="38" y="244"/>
                  <a:pt x="107" y="224"/>
                  <a:pt x="112" y="222"/>
                </a:cubicBezTo>
                <a:cubicBezTo>
                  <a:pt x="113" y="206"/>
                  <a:pt x="113" y="206"/>
                  <a:pt x="113" y="206"/>
                </a:cubicBezTo>
                <a:cubicBezTo>
                  <a:pt x="120" y="205"/>
                  <a:pt x="120" y="205"/>
                  <a:pt x="120" y="205"/>
                </a:cubicBezTo>
                <a:cubicBezTo>
                  <a:pt x="120" y="205"/>
                  <a:pt x="122" y="179"/>
                  <a:pt x="122" y="175"/>
                </a:cubicBezTo>
                <a:cubicBezTo>
                  <a:pt x="122" y="175"/>
                  <a:pt x="112" y="155"/>
                  <a:pt x="109" y="143"/>
                </a:cubicBezTo>
                <a:cubicBezTo>
                  <a:pt x="109" y="143"/>
                  <a:pt x="101" y="143"/>
                  <a:pt x="99" y="134"/>
                </a:cubicBezTo>
                <a:cubicBezTo>
                  <a:pt x="99" y="125"/>
                  <a:pt x="99" y="119"/>
                  <a:pt x="98" y="113"/>
                </a:cubicBezTo>
                <a:cubicBezTo>
                  <a:pt x="96" y="106"/>
                  <a:pt x="101" y="99"/>
                  <a:pt x="106" y="101"/>
                </a:cubicBezTo>
                <a:cubicBezTo>
                  <a:pt x="106" y="101"/>
                  <a:pt x="96" y="55"/>
                  <a:pt x="106" y="41"/>
                </a:cubicBezTo>
                <a:cubicBezTo>
                  <a:pt x="112" y="32"/>
                  <a:pt x="131" y="9"/>
                  <a:pt x="177" y="1"/>
                </a:cubicBezTo>
                <a:cubicBezTo>
                  <a:pt x="177" y="1"/>
                  <a:pt x="188" y="0"/>
                  <a:pt x="192" y="2"/>
                </a:cubicBezTo>
                <a:cubicBezTo>
                  <a:pt x="195" y="2"/>
                  <a:pt x="194" y="3"/>
                  <a:pt x="188" y="9"/>
                </a:cubicBezTo>
                <a:cubicBezTo>
                  <a:pt x="188" y="9"/>
                  <a:pt x="212" y="24"/>
                  <a:pt x="219" y="47"/>
                </a:cubicBezTo>
                <a:cubicBezTo>
                  <a:pt x="224" y="61"/>
                  <a:pt x="222" y="92"/>
                  <a:pt x="219" y="101"/>
                </a:cubicBezTo>
                <a:cubicBezTo>
                  <a:pt x="219" y="101"/>
                  <a:pt x="227" y="99"/>
                  <a:pt x="226" y="108"/>
                </a:cubicBezTo>
                <a:cubicBezTo>
                  <a:pt x="224" y="122"/>
                  <a:pt x="224" y="148"/>
                  <a:pt x="214" y="143"/>
                </a:cubicBezTo>
                <a:cubicBezTo>
                  <a:pt x="214" y="143"/>
                  <a:pt x="214" y="171"/>
                  <a:pt x="205" y="177"/>
                </a:cubicBezTo>
                <a:cubicBezTo>
                  <a:pt x="205" y="177"/>
                  <a:pt x="202" y="200"/>
                  <a:pt x="206" y="201"/>
                </a:cubicBezTo>
                <a:cubicBezTo>
                  <a:pt x="212" y="201"/>
                  <a:pt x="212" y="201"/>
                  <a:pt x="212" y="201"/>
                </a:cubicBezTo>
                <a:cubicBezTo>
                  <a:pt x="212" y="201"/>
                  <a:pt x="215" y="220"/>
                  <a:pt x="219" y="224"/>
                </a:cubicBezTo>
                <a:cubicBezTo>
                  <a:pt x="219" y="224"/>
                  <a:pt x="240" y="233"/>
                  <a:pt x="264" y="239"/>
                </a:cubicBezTo>
                <a:cubicBezTo>
                  <a:pt x="274" y="241"/>
                  <a:pt x="287" y="242"/>
                  <a:pt x="301" y="242"/>
                </a:cubicBezTo>
                <a:cubicBezTo>
                  <a:pt x="305" y="230"/>
                  <a:pt x="311" y="227"/>
                  <a:pt x="311" y="199"/>
                </a:cubicBezTo>
                <a:cubicBezTo>
                  <a:pt x="311" y="188"/>
                  <a:pt x="302" y="176"/>
                  <a:pt x="302" y="176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9" name="Freeform 79">
            <a:extLst>
              <a:ext uri="{FF2B5EF4-FFF2-40B4-BE49-F238E27FC236}">
                <a16:creationId xmlns:a16="http://schemas.microsoft.com/office/drawing/2014/main" id="{193C1C48-D72B-4240-9693-1BB356C8CC4E}"/>
              </a:ext>
            </a:extLst>
          </p:cNvPr>
          <p:cNvSpPr>
            <a:spLocks noEditPoints="1"/>
          </p:cNvSpPr>
          <p:nvPr/>
        </p:nvSpPr>
        <p:spPr bwMode="auto">
          <a:xfrm>
            <a:off x="2489730" y="1929369"/>
            <a:ext cx="499167" cy="611590"/>
          </a:xfrm>
          <a:custGeom>
            <a:avLst/>
            <a:gdLst>
              <a:gd name="T0" fmla="*/ 75 w 111"/>
              <a:gd name="T1" fmla="*/ 0 h 136"/>
              <a:gd name="T2" fmla="*/ 111 w 111"/>
              <a:gd name="T3" fmla="*/ 38 h 136"/>
              <a:gd name="T4" fmla="*/ 111 w 111"/>
              <a:gd name="T5" fmla="*/ 136 h 136"/>
              <a:gd name="T6" fmla="*/ 0 w 111"/>
              <a:gd name="T7" fmla="*/ 136 h 136"/>
              <a:gd name="T8" fmla="*/ 0 w 111"/>
              <a:gd name="T9" fmla="*/ 0 h 136"/>
              <a:gd name="T10" fmla="*/ 75 w 111"/>
              <a:gd name="T11" fmla="*/ 0 h 136"/>
              <a:gd name="T12" fmla="*/ 16 w 111"/>
              <a:gd name="T13" fmla="*/ 120 h 136"/>
              <a:gd name="T14" fmla="*/ 95 w 111"/>
              <a:gd name="T15" fmla="*/ 120 h 136"/>
              <a:gd name="T16" fmla="*/ 95 w 111"/>
              <a:gd name="T17" fmla="*/ 43 h 136"/>
              <a:gd name="T18" fmla="*/ 66 w 111"/>
              <a:gd name="T19" fmla="*/ 43 h 136"/>
              <a:gd name="T20" fmla="*/ 66 w 111"/>
              <a:gd name="T21" fmla="*/ 16 h 136"/>
              <a:gd name="T22" fmla="*/ 16 w 111"/>
              <a:gd name="T23" fmla="*/ 16 h 136"/>
              <a:gd name="T24" fmla="*/ 16 w 111"/>
              <a:gd name="T25" fmla="*/ 120 h 136"/>
              <a:gd name="T26" fmla="*/ 27 w 111"/>
              <a:gd name="T27" fmla="*/ 68 h 136"/>
              <a:gd name="T28" fmla="*/ 83 w 111"/>
              <a:gd name="T29" fmla="*/ 68 h 136"/>
              <a:gd name="T30" fmla="*/ 83 w 111"/>
              <a:gd name="T31" fmla="*/ 61 h 136"/>
              <a:gd name="T32" fmla="*/ 27 w 111"/>
              <a:gd name="T33" fmla="*/ 61 h 136"/>
              <a:gd name="T34" fmla="*/ 27 w 111"/>
              <a:gd name="T35" fmla="*/ 68 h 136"/>
              <a:gd name="T36" fmla="*/ 27 w 111"/>
              <a:gd name="T37" fmla="*/ 85 h 136"/>
              <a:gd name="T38" fmla="*/ 83 w 111"/>
              <a:gd name="T39" fmla="*/ 85 h 136"/>
              <a:gd name="T40" fmla="*/ 83 w 111"/>
              <a:gd name="T41" fmla="*/ 79 h 136"/>
              <a:gd name="T42" fmla="*/ 27 w 111"/>
              <a:gd name="T43" fmla="*/ 79 h 136"/>
              <a:gd name="T44" fmla="*/ 27 w 111"/>
              <a:gd name="T45" fmla="*/ 85 h 136"/>
              <a:gd name="T46" fmla="*/ 27 w 111"/>
              <a:gd name="T47" fmla="*/ 103 h 136"/>
              <a:gd name="T48" fmla="*/ 83 w 111"/>
              <a:gd name="T49" fmla="*/ 103 h 136"/>
              <a:gd name="T50" fmla="*/ 83 w 111"/>
              <a:gd name="T51" fmla="*/ 97 h 136"/>
              <a:gd name="T52" fmla="*/ 27 w 111"/>
              <a:gd name="T53" fmla="*/ 97 h 136"/>
              <a:gd name="T54" fmla="*/ 27 w 111"/>
              <a:gd name="T55" fmla="*/ 103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1" h="136">
                <a:moveTo>
                  <a:pt x="75" y="0"/>
                </a:moveTo>
                <a:lnTo>
                  <a:pt x="111" y="38"/>
                </a:lnTo>
                <a:lnTo>
                  <a:pt x="111" y="136"/>
                </a:lnTo>
                <a:lnTo>
                  <a:pt x="0" y="136"/>
                </a:lnTo>
                <a:lnTo>
                  <a:pt x="0" y="0"/>
                </a:lnTo>
                <a:lnTo>
                  <a:pt x="75" y="0"/>
                </a:lnTo>
                <a:close/>
                <a:moveTo>
                  <a:pt x="16" y="120"/>
                </a:moveTo>
                <a:lnTo>
                  <a:pt x="95" y="120"/>
                </a:lnTo>
                <a:lnTo>
                  <a:pt x="95" y="43"/>
                </a:lnTo>
                <a:lnTo>
                  <a:pt x="66" y="43"/>
                </a:lnTo>
                <a:lnTo>
                  <a:pt x="66" y="16"/>
                </a:lnTo>
                <a:lnTo>
                  <a:pt x="16" y="16"/>
                </a:lnTo>
                <a:lnTo>
                  <a:pt x="16" y="120"/>
                </a:lnTo>
                <a:close/>
                <a:moveTo>
                  <a:pt x="27" y="68"/>
                </a:moveTo>
                <a:lnTo>
                  <a:pt x="83" y="68"/>
                </a:lnTo>
                <a:lnTo>
                  <a:pt x="83" y="61"/>
                </a:lnTo>
                <a:lnTo>
                  <a:pt x="27" y="61"/>
                </a:lnTo>
                <a:lnTo>
                  <a:pt x="27" y="68"/>
                </a:lnTo>
                <a:close/>
                <a:moveTo>
                  <a:pt x="27" y="85"/>
                </a:moveTo>
                <a:lnTo>
                  <a:pt x="83" y="85"/>
                </a:lnTo>
                <a:lnTo>
                  <a:pt x="83" y="79"/>
                </a:lnTo>
                <a:lnTo>
                  <a:pt x="27" y="79"/>
                </a:lnTo>
                <a:lnTo>
                  <a:pt x="27" y="85"/>
                </a:lnTo>
                <a:close/>
                <a:moveTo>
                  <a:pt x="27" y="103"/>
                </a:moveTo>
                <a:lnTo>
                  <a:pt x="83" y="103"/>
                </a:lnTo>
                <a:lnTo>
                  <a:pt x="83" y="97"/>
                </a:lnTo>
                <a:lnTo>
                  <a:pt x="27" y="97"/>
                </a:lnTo>
                <a:lnTo>
                  <a:pt x="27" y="103"/>
                </a:ln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56022-AA19-4137-8C47-DD2F61AC65FD}"/>
              </a:ext>
            </a:extLst>
          </p:cNvPr>
          <p:cNvSpPr txBox="1"/>
          <p:nvPr/>
        </p:nvSpPr>
        <p:spPr>
          <a:xfrm>
            <a:off x="242021" y="2773653"/>
            <a:ext cx="161006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Open-Source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42636-5D6C-482D-A1ED-CBE7370DC7B2}"/>
              </a:ext>
            </a:extLst>
          </p:cNvPr>
          <p:cNvSpPr txBox="1"/>
          <p:nvPr/>
        </p:nvSpPr>
        <p:spPr>
          <a:xfrm>
            <a:off x="2118590" y="2780478"/>
            <a:ext cx="12842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Readability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2" name="Freeform 20">
            <a:extLst>
              <a:ext uri="{FF2B5EF4-FFF2-40B4-BE49-F238E27FC236}">
                <a16:creationId xmlns:a16="http://schemas.microsoft.com/office/drawing/2014/main" id="{0C29164E-7DD4-43A7-B1B2-62467F8C56B9}"/>
              </a:ext>
            </a:extLst>
          </p:cNvPr>
          <p:cNvSpPr>
            <a:spLocks noEditPoints="1"/>
          </p:cNvSpPr>
          <p:nvPr/>
        </p:nvSpPr>
        <p:spPr bwMode="auto">
          <a:xfrm>
            <a:off x="4046801" y="1929369"/>
            <a:ext cx="674548" cy="674548"/>
          </a:xfrm>
          <a:custGeom>
            <a:avLst/>
            <a:gdLst>
              <a:gd name="T0" fmla="*/ 74 w 291"/>
              <a:gd name="T1" fmla="*/ 271 h 289"/>
              <a:gd name="T2" fmla="*/ 1 w 291"/>
              <a:gd name="T3" fmla="*/ 289 h 289"/>
              <a:gd name="T4" fmla="*/ 0 w 291"/>
              <a:gd name="T5" fmla="*/ 287 h 289"/>
              <a:gd name="T6" fmla="*/ 19 w 291"/>
              <a:gd name="T7" fmla="*/ 215 h 289"/>
              <a:gd name="T8" fmla="*/ 189 w 291"/>
              <a:gd name="T9" fmla="*/ 46 h 289"/>
              <a:gd name="T10" fmla="*/ 209 w 291"/>
              <a:gd name="T11" fmla="*/ 45 h 289"/>
              <a:gd name="T12" fmla="*/ 29 w 291"/>
              <a:gd name="T13" fmla="*/ 225 h 289"/>
              <a:gd name="T14" fmla="*/ 24 w 291"/>
              <a:gd name="T15" fmla="*/ 244 h 289"/>
              <a:gd name="T16" fmla="*/ 45 w 291"/>
              <a:gd name="T17" fmla="*/ 265 h 289"/>
              <a:gd name="T18" fmla="*/ 64 w 291"/>
              <a:gd name="T19" fmla="*/ 260 h 289"/>
              <a:gd name="T20" fmla="*/ 73 w 291"/>
              <a:gd name="T21" fmla="*/ 252 h 289"/>
              <a:gd name="T22" fmla="*/ 74 w 291"/>
              <a:gd name="T23" fmla="*/ 232 h 289"/>
              <a:gd name="T24" fmla="*/ 60 w 291"/>
              <a:gd name="T25" fmla="*/ 218 h 289"/>
              <a:gd name="T26" fmla="*/ 225 w 291"/>
              <a:gd name="T27" fmla="*/ 53 h 289"/>
              <a:gd name="T28" fmla="*/ 230 w 291"/>
              <a:gd name="T29" fmla="*/ 59 h 289"/>
              <a:gd name="T30" fmla="*/ 243 w 291"/>
              <a:gd name="T31" fmla="*/ 101 h 289"/>
              <a:gd name="T32" fmla="*/ 74 w 291"/>
              <a:gd name="T33" fmla="*/ 271 h 289"/>
              <a:gd name="T34" fmla="*/ 273 w 291"/>
              <a:gd name="T35" fmla="*/ 72 h 289"/>
              <a:gd name="T36" fmla="*/ 257 w 291"/>
              <a:gd name="T37" fmla="*/ 88 h 289"/>
              <a:gd name="T38" fmla="*/ 244 w 291"/>
              <a:gd name="T39" fmla="*/ 45 h 289"/>
              <a:gd name="T40" fmla="*/ 201 w 291"/>
              <a:gd name="T41" fmla="*/ 33 h 289"/>
              <a:gd name="T42" fmla="*/ 218 w 291"/>
              <a:gd name="T43" fmla="*/ 16 h 289"/>
              <a:gd name="T44" fmla="*/ 274 w 291"/>
              <a:gd name="T45" fmla="*/ 15 h 289"/>
              <a:gd name="T46" fmla="*/ 273 w 291"/>
              <a:gd name="T47" fmla="*/ 72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91" h="289">
                <a:moveTo>
                  <a:pt x="74" y="271"/>
                </a:moveTo>
                <a:cubicBezTo>
                  <a:pt x="1" y="289"/>
                  <a:pt x="1" y="289"/>
                  <a:pt x="1" y="289"/>
                </a:cubicBezTo>
                <a:cubicBezTo>
                  <a:pt x="0" y="287"/>
                  <a:pt x="0" y="287"/>
                  <a:pt x="0" y="287"/>
                </a:cubicBezTo>
                <a:cubicBezTo>
                  <a:pt x="19" y="215"/>
                  <a:pt x="19" y="215"/>
                  <a:pt x="19" y="215"/>
                </a:cubicBezTo>
                <a:cubicBezTo>
                  <a:pt x="189" y="46"/>
                  <a:pt x="189" y="46"/>
                  <a:pt x="189" y="46"/>
                </a:cubicBezTo>
                <a:cubicBezTo>
                  <a:pt x="192" y="45"/>
                  <a:pt x="199" y="43"/>
                  <a:pt x="209" y="45"/>
                </a:cubicBezTo>
                <a:cubicBezTo>
                  <a:pt x="29" y="225"/>
                  <a:pt x="29" y="225"/>
                  <a:pt x="29" y="225"/>
                </a:cubicBezTo>
                <a:cubicBezTo>
                  <a:pt x="24" y="244"/>
                  <a:pt x="24" y="244"/>
                  <a:pt x="24" y="244"/>
                </a:cubicBezTo>
                <a:cubicBezTo>
                  <a:pt x="45" y="265"/>
                  <a:pt x="45" y="265"/>
                  <a:pt x="45" y="265"/>
                </a:cubicBezTo>
                <a:cubicBezTo>
                  <a:pt x="64" y="260"/>
                  <a:pt x="64" y="260"/>
                  <a:pt x="64" y="260"/>
                </a:cubicBezTo>
                <a:cubicBezTo>
                  <a:pt x="73" y="252"/>
                  <a:pt x="73" y="252"/>
                  <a:pt x="73" y="252"/>
                </a:cubicBezTo>
                <a:cubicBezTo>
                  <a:pt x="74" y="232"/>
                  <a:pt x="74" y="232"/>
                  <a:pt x="74" y="232"/>
                </a:cubicBezTo>
                <a:cubicBezTo>
                  <a:pt x="60" y="218"/>
                  <a:pt x="60" y="218"/>
                  <a:pt x="60" y="218"/>
                </a:cubicBezTo>
                <a:cubicBezTo>
                  <a:pt x="225" y="53"/>
                  <a:pt x="225" y="53"/>
                  <a:pt x="225" y="53"/>
                </a:cubicBezTo>
                <a:cubicBezTo>
                  <a:pt x="227" y="56"/>
                  <a:pt x="227" y="56"/>
                  <a:pt x="230" y="59"/>
                </a:cubicBezTo>
                <a:cubicBezTo>
                  <a:pt x="255" y="83"/>
                  <a:pt x="243" y="101"/>
                  <a:pt x="243" y="101"/>
                </a:cubicBezTo>
                <a:lnTo>
                  <a:pt x="74" y="271"/>
                </a:lnTo>
                <a:close/>
                <a:moveTo>
                  <a:pt x="273" y="72"/>
                </a:moveTo>
                <a:cubicBezTo>
                  <a:pt x="257" y="88"/>
                  <a:pt x="257" y="88"/>
                  <a:pt x="257" y="88"/>
                </a:cubicBezTo>
                <a:cubicBezTo>
                  <a:pt x="257" y="88"/>
                  <a:pt x="269" y="69"/>
                  <a:pt x="244" y="45"/>
                </a:cubicBezTo>
                <a:cubicBezTo>
                  <a:pt x="222" y="23"/>
                  <a:pt x="201" y="33"/>
                  <a:pt x="201" y="33"/>
                </a:cubicBezTo>
                <a:cubicBezTo>
                  <a:pt x="218" y="16"/>
                  <a:pt x="218" y="16"/>
                  <a:pt x="218" y="16"/>
                </a:cubicBezTo>
                <a:cubicBezTo>
                  <a:pt x="233" y="0"/>
                  <a:pt x="259" y="0"/>
                  <a:pt x="274" y="15"/>
                </a:cubicBezTo>
                <a:cubicBezTo>
                  <a:pt x="291" y="31"/>
                  <a:pt x="289" y="56"/>
                  <a:pt x="273" y="72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4F5AE-6C26-48DE-AAA7-14F884F58526}"/>
              </a:ext>
            </a:extLst>
          </p:cNvPr>
          <p:cNvSpPr txBox="1"/>
          <p:nvPr/>
        </p:nvSpPr>
        <p:spPr>
          <a:xfrm>
            <a:off x="3676709" y="2760006"/>
            <a:ext cx="15094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Customizable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3A2CB6-83E6-49BF-904D-D3D478D5F722}"/>
              </a:ext>
            </a:extLst>
          </p:cNvPr>
          <p:cNvSpPr txBox="1"/>
          <p:nvPr/>
        </p:nvSpPr>
        <p:spPr>
          <a:xfrm>
            <a:off x="7650483" y="2753182"/>
            <a:ext cx="120691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Sharable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FBEBECFE-6253-4020-B0DA-55FEFAA5C2A6}"/>
              </a:ext>
            </a:extLst>
          </p:cNvPr>
          <p:cNvSpPr>
            <a:spLocks/>
          </p:cNvSpPr>
          <p:nvPr/>
        </p:nvSpPr>
        <p:spPr bwMode="auto">
          <a:xfrm>
            <a:off x="5779253" y="1929369"/>
            <a:ext cx="777980" cy="490173"/>
          </a:xfrm>
          <a:custGeom>
            <a:avLst/>
            <a:gdLst>
              <a:gd name="T0" fmla="*/ 15 w 335"/>
              <a:gd name="T1" fmla="*/ 205 h 211"/>
              <a:gd name="T2" fmla="*/ 11 w 335"/>
              <a:gd name="T3" fmla="*/ 164 h 211"/>
              <a:gd name="T4" fmla="*/ 93 w 335"/>
              <a:gd name="T5" fmla="*/ 61 h 211"/>
              <a:gd name="T6" fmla="*/ 131 w 335"/>
              <a:gd name="T7" fmla="*/ 54 h 211"/>
              <a:gd name="T8" fmla="*/ 210 w 335"/>
              <a:gd name="T9" fmla="*/ 100 h 211"/>
              <a:gd name="T10" fmla="*/ 279 w 335"/>
              <a:gd name="T11" fmla="*/ 14 h 211"/>
              <a:gd name="T12" fmla="*/ 320 w 335"/>
              <a:gd name="T13" fmla="*/ 10 h 211"/>
              <a:gd name="T14" fmla="*/ 325 w 335"/>
              <a:gd name="T15" fmla="*/ 51 h 211"/>
              <a:gd name="T16" fmla="*/ 239 w 335"/>
              <a:gd name="T17" fmla="*/ 156 h 211"/>
              <a:gd name="T18" fmla="*/ 202 w 335"/>
              <a:gd name="T19" fmla="*/ 163 h 211"/>
              <a:gd name="T20" fmla="*/ 123 w 335"/>
              <a:gd name="T21" fmla="*/ 117 h 211"/>
              <a:gd name="T22" fmla="*/ 56 w 335"/>
              <a:gd name="T23" fmla="*/ 200 h 211"/>
              <a:gd name="T24" fmla="*/ 33 w 335"/>
              <a:gd name="T25" fmla="*/ 211 h 211"/>
              <a:gd name="T26" fmla="*/ 15 w 335"/>
              <a:gd name="T27" fmla="*/ 205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211">
                <a:moveTo>
                  <a:pt x="15" y="205"/>
                </a:moveTo>
                <a:cubicBezTo>
                  <a:pt x="2" y="195"/>
                  <a:pt x="0" y="176"/>
                  <a:pt x="11" y="164"/>
                </a:cubicBezTo>
                <a:cubicBezTo>
                  <a:pt x="93" y="61"/>
                  <a:pt x="93" y="61"/>
                  <a:pt x="93" y="61"/>
                </a:cubicBezTo>
                <a:cubicBezTo>
                  <a:pt x="102" y="50"/>
                  <a:pt x="118" y="47"/>
                  <a:pt x="131" y="54"/>
                </a:cubicBezTo>
                <a:cubicBezTo>
                  <a:pt x="210" y="100"/>
                  <a:pt x="210" y="100"/>
                  <a:pt x="210" y="100"/>
                </a:cubicBezTo>
                <a:cubicBezTo>
                  <a:pt x="279" y="14"/>
                  <a:pt x="279" y="14"/>
                  <a:pt x="279" y="14"/>
                </a:cubicBezTo>
                <a:cubicBezTo>
                  <a:pt x="289" y="2"/>
                  <a:pt x="308" y="0"/>
                  <a:pt x="320" y="10"/>
                </a:cubicBezTo>
                <a:cubicBezTo>
                  <a:pt x="333" y="20"/>
                  <a:pt x="335" y="39"/>
                  <a:pt x="325" y="51"/>
                </a:cubicBezTo>
                <a:cubicBezTo>
                  <a:pt x="239" y="156"/>
                  <a:pt x="239" y="156"/>
                  <a:pt x="239" y="156"/>
                </a:cubicBezTo>
                <a:cubicBezTo>
                  <a:pt x="230" y="167"/>
                  <a:pt x="214" y="170"/>
                  <a:pt x="202" y="163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56" y="200"/>
                  <a:pt x="56" y="200"/>
                  <a:pt x="56" y="200"/>
                </a:cubicBezTo>
                <a:cubicBezTo>
                  <a:pt x="50" y="208"/>
                  <a:pt x="42" y="211"/>
                  <a:pt x="33" y="211"/>
                </a:cubicBezTo>
                <a:cubicBezTo>
                  <a:pt x="26" y="211"/>
                  <a:pt x="20" y="209"/>
                  <a:pt x="15" y="205"/>
                </a:cubicBezTo>
                <a:close/>
              </a:path>
            </a:pathLst>
          </a:custGeom>
          <a:solidFill>
            <a:srgbClr val="6E77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US" sz="7200">
              <a:latin typeface="Helvetica" panose="020B0604020202030204" pitchFamily="34" charset="0"/>
              <a:sym typeface="Helvetica" panose="020B0604020202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20970-B489-4BCD-B436-CD90CBCC795C}"/>
              </a:ext>
            </a:extLst>
          </p:cNvPr>
          <p:cNvSpPr txBox="1"/>
          <p:nvPr/>
        </p:nvSpPr>
        <p:spPr>
          <a:xfrm>
            <a:off x="5430447" y="2671296"/>
            <a:ext cx="150944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NMT architecture</a:t>
            </a:r>
            <a:endParaRPr lang="en-US" sz="1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921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9B45-1199-4B8B-9955-074CDEF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What is Neural Machine Translation</a:t>
            </a:r>
          </a:p>
        </p:txBody>
      </p:sp>
      <p:pic>
        <p:nvPicPr>
          <p:cNvPr id="5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08891094-B5D5-4CCE-896F-B3662CBA5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84" y="1062980"/>
            <a:ext cx="4628662" cy="1145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9660B3B-F066-4618-8EB8-4562371A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084" y="2822797"/>
            <a:ext cx="4628662" cy="1804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0F41DA37-AD41-41A2-AA26-3BB9F2396EA1}"/>
              </a:ext>
            </a:extLst>
          </p:cNvPr>
          <p:cNvSpPr/>
          <p:nvPr/>
        </p:nvSpPr>
        <p:spPr>
          <a:xfrm>
            <a:off x="4368550" y="2278716"/>
            <a:ext cx="307730" cy="473808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72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9B45-1199-4B8B-9955-074CDEF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Model training using </a:t>
            </a:r>
            <a:r>
              <a:rPr lang="en-US" err="1">
                <a:solidFill>
                  <a:srgbClr val="0070C0"/>
                </a:solidFill>
              </a:rPr>
              <a:t>JoeyNMT</a:t>
            </a:r>
            <a:endParaRPr lang="en-US">
              <a:solidFill>
                <a:srgbClr val="0070C0"/>
              </a:solidFill>
            </a:endParaRPr>
          </a:p>
        </p:txBody>
      </p:sp>
      <p:pic>
        <p:nvPicPr>
          <p:cNvPr id="6" name="Picture 5" descr="Graphical user interface, text, table&#10;&#10;Description automatically generated">
            <a:extLst>
              <a:ext uri="{FF2B5EF4-FFF2-40B4-BE49-F238E27FC236}">
                <a16:creationId xmlns:a16="http://schemas.microsoft.com/office/drawing/2014/main" id="{EFC087D0-C63B-4A57-99E4-100F67350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17"/>
          <a:stretch/>
        </p:blipFill>
        <p:spPr>
          <a:xfrm>
            <a:off x="1734014" y="1227027"/>
            <a:ext cx="5815362" cy="3307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43C588-C35A-446C-A03B-3BFBDD9645B5}"/>
              </a:ext>
            </a:extLst>
          </p:cNvPr>
          <p:cNvSpPr txBox="1"/>
          <p:nvPr/>
        </p:nvSpPr>
        <p:spPr>
          <a:xfrm>
            <a:off x="3565084" y="811038"/>
            <a:ext cx="277438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Verse-by-verse format</a:t>
            </a:r>
            <a:endParaRPr lang="en-US" sz="16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02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9B45-1199-4B8B-9955-074CDEF05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Model training using </a:t>
            </a:r>
            <a:r>
              <a:rPr lang="en-US" err="1">
                <a:solidFill>
                  <a:srgbClr val="0070C0"/>
                </a:solidFill>
              </a:rPr>
              <a:t>JoeyNMT</a:t>
            </a:r>
            <a:endParaRPr lang="en-US">
              <a:solidFill>
                <a:srgbClr val="0070C0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1E601A-5A21-493D-960E-A525114DD0C7}"/>
              </a:ext>
            </a:extLst>
          </p:cNvPr>
          <p:cNvCxnSpPr>
            <a:cxnSpLocks/>
          </p:cNvCxnSpPr>
          <p:nvPr/>
        </p:nvCxnSpPr>
        <p:spPr>
          <a:xfrm>
            <a:off x="0" y="2750234"/>
            <a:ext cx="9242369" cy="0"/>
          </a:xfrm>
          <a:prstGeom prst="line">
            <a:avLst/>
          </a:prstGeom>
          <a:ln>
            <a:solidFill>
              <a:srgbClr val="00A7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936BCC-8D57-4A26-8BCD-09B7E6C85C34}"/>
              </a:ext>
            </a:extLst>
          </p:cNvPr>
          <p:cNvCxnSpPr>
            <a:cxnSpLocks/>
          </p:cNvCxnSpPr>
          <p:nvPr/>
        </p:nvCxnSpPr>
        <p:spPr>
          <a:xfrm>
            <a:off x="3577651" y="2748779"/>
            <a:ext cx="0" cy="1789768"/>
          </a:xfrm>
          <a:prstGeom prst="line">
            <a:avLst/>
          </a:prstGeom>
          <a:ln>
            <a:solidFill>
              <a:srgbClr val="00A7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C4D2AE-A503-4A95-BBB1-BBE778EE1735}"/>
              </a:ext>
            </a:extLst>
          </p:cNvPr>
          <p:cNvSpPr txBox="1"/>
          <p:nvPr/>
        </p:nvSpPr>
        <p:spPr>
          <a:xfrm>
            <a:off x="492804" y="718405"/>
            <a:ext cx="5092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  <a:r>
              <a:rPr lang="en-US" altLang="zh-TW" sz="1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sizes of dataset:</a:t>
            </a:r>
          </a:p>
          <a:p>
            <a:r>
              <a:rPr lang="en-US" altLang="zh-TW" sz="1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4000, 4500, 6500, 7500, 9000, 10500, 13500, 17000, 20414 (rows)</a:t>
            </a:r>
          </a:p>
          <a:p>
            <a:endParaRPr lang="en-US" altLang="zh-TW" sz="1200" b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6FF2E-7CBD-417A-9645-ED44416D7BF4}"/>
              </a:ext>
            </a:extLst>
          </p:cNvPr>
          <p:cNvSpPr txBox="1"/>
          <p:nvPr/>
        </p:nvSpPr>
        <p:spPr>
          <a:xfrm>
            <a:off x="6006596" y="1316048"/>
            <a:ext cx="284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150 Epochs</a:t>
            </a:r>
            <a:endParaRPr lang="en-US" altLang="zh-TW" sz="3200" b="0" i="1">
              <a:solidFill>
                <a:srgbClr val="C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2DCA2C-64E5-458A-8CCB-7342C02A1B28}"/>
              </a:ext>
            </a:extLst>
          </p:cNvPr>
          <p:cNvSpPr txBox="1"/>
          <p:nvPr/>
        </p:nvSpPr>
        <p:spPr>
          <a:xfrm>
            <a:off x="3889852" y="3680715"/>
            <a:ext cx="26263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BLEU</a:t>
            </a:r>
          </a:p>
          <a:p>
            <a:r>
              <a:rPr lang="en-US" altLang="zh-TW" sz="1200" b="1">
                <a:latin typeface="Segoe UI" panose="020B0502040204020203" pitchFamily="34" charset="0"/>
                <a:cs typeface="Segoe UI" panose="020B0502040204020203" pitchFamily="34" charset="0"/>
              </a:rPr>
              <a:t>As evaluation score</a:t>
            </a:r>
            <a:r>
              <a:rPr lang="en-US" altLang="zh-TW" sz="1200" b="1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altLang="zh-TW" sz="1200" b="0" i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0E742C-C1AD-469A-8A68-B093911953B8}"/>
              </a:ext>
            </a:extLst>
          </p:cNvPr>
          <p:cNvSpPr txBox="1"/>
          <p:nvPr/>
        </p:nvSpPr>
        <p:spPr>
          <a:xfrm>
            <a:off x="477936" y="1617937"/>
            <a:ext cx="13954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altLang="zh-TW" sz="1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dataset:</a:t>
            </a:r>
          </a:p>
          <a:p>
            <a:r>
              <a:rPr lang="en-US" altLang="zh-TW" sz="12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9000 (rows)</a:t>
            </a:r>
          </a:p>
          <a:p>
            <a:endParaRPr lang="en-US" altLang="zh-TW" sz="1200" b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124BB7-8A5A-4C25-BD5C-DE10D43AFC74}"/>
              </a:ext>
            </a:extLst>
          </p:cNvPr>
          <p:cNvSpPr txBox="1"/>
          <p:nvPr/>
        </p:nvSpPr>
        <p:spPr>
          <a:xfrm>
            <a:off x="2163629" y="1753611"/>
            <a:ext cx="3227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atin typeface="Segoe UI" panose="020B0502040204020203" pitchFamily="34" charset="0"/>
                <a:cs typeface="Segoe UI" panose="020B0502040204020203" pitchFamily="34" charset="0"/>
              </a:rPr>
              <a:t>1000 </a:t>
            </a:r>
            <a:r>
              <a:rPr lang="en-US" altLang="zh-TW" sz="1200" b="1">
                <a:latin typeface="Segoe UI" panose="020B0502040204020203" pitchFamily="34" charset="0"/>
                <a:cs typeface="Segoe UI" panose="020B0502040204020203" pitchFamily="34" charset="0"/>
              </a:rPr>
              <a:t>rows as hold out validation </a:t>
            </a:r>
            <a:endParaRPr lang="en-US" altLang="zh-TW" sz="1200" b="1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CF46A5-A5C6-4515-8B97-C17F32CDF282}"/>
              </a:ext>
            </a:extLst>
          </p:cNvPr>
          <p:cNvCxnSpPr>
            <a:cxnSpLocks/>
          </p:cNvCxnSpPr>
          <p:nvPr/>
        </p:nvCxnSpPr>
        <p:spPr>
          <a:xfrm>
            <a:off x="5553275" y="797312"/>
            <a:ext cx="0" cy="1947747"/>
          </a:xfrm>
          <a:prstGeom prst="line">
            <a:avLst/>
          </a:prstGeom>
          <a:ln>
            <a:solidFill>
              <a:srgbClr val="00A7E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50F3161-3713-42E1-900B-E867248D5446}"/>
              </a:ext>
            </a:extLst>
          </p:cNvPr>
          <p:cNvSpPr txBox="1"/>
          <p:nvPr/>
        </p:nvSpPr>
        <p:spPr>
          <a:xfrm>
            <a:off x="3887775" y="2996610"/>
            <a:ext cx="2118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Early Stop</a:t>
            </a:r>
          </a:p>
        </p:txBody>
      </p: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19BB3613-2CCE-41D8-979F-9EAD65C2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73" y="2943456"/>
            <a:ext cx="2075869" cy="16804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729C02-E89F-4D47-A641-146A952C586B}"/>
              </a:ext>
            </a:extLst>
          </p:cNvPr>
          <p:cNvSpPr txBox="1"/>
          <p:nvPr/>
        </p:nvSpPr>
        <p:spPr>
          <a:xfrm>
            <a:off x="494469" y="3290751"/>
            <a:ext cx="2626308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TW" sz="3200" b="1">
                <a:latin typeface="Segoe UI"/>
                <a:cs typeface="Segoe UI"/>
              </a:rPr>
              <a:t>Shuffle</a:t>
            </a:r>
            <a:endParaRPr lang="en-US"/>
          </a:p>
          <a:p>
            <a:r>
              <a:rPr lang="en-US" altLang="zh-TW" sz="1200" b="1">
                <a:latin typeface="Segoe UI"/>
                <a:cs typeface="Segoe UI"/>
              </a:rPr>
              <a:t>False</a:t>
            </a:r>
            <a:endParaRPr lang="en-US" altLang="zh-TW" sz="1200" b="0" i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09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1653036" y="989002"/>
            <a:ext cx="1413676" cy="42862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 algn="ctr">
              <a:buNone/>
            </a:pPr>
            <a:r>
              <a:rPr lang="en" sz="1350" b="1">
                <a:solidFill>
                  <a:srgbClr val="005CB9"/>
                </a:solidFill>
              </a:rPr>
              <a:t>Paul Chen</a:t>
            </a:r>
          </a:p>
          <a:p>
            <a:pPr marL="0" indent="0" algn="ctr">
              <a:buNone/>
            </a:pPr>
            <a:r>
              <a:rPr lang="en" sz="1350">
                <a:solidFill>
                  <a:srgbClr val="005CB9"/>
                </a:solidFill>
              </a:rPr>
              <a:t>NLP Engineer </a:t>
            </a:r>
            <a:endParaRPr sz="1350">
              <a:solidFill>
                <a:srgbClr val="005CB9"/>
              </a:solidFill>
            </a:endParaRPr>
          </a:p>
        </p:txBody>
      </p:sp>
      <p:sp>
        <p:nvSpPr>
          <p:cNvPr id="7" name="Google Shape;95;p16">
            <a:extLst>
              <a:ext uri="{FF2B5EF4-FFF2-40B4-BE49-F238E27FC236}">
                <a16:creationId xmlns:a16="http://schemas.microsoft.com/office/drawing/2014/main" id="{B27C2A5D-6CE8-4198-A35B-531657DD3B25}"/>
              </a:ext>
            </a:extLst>
          </p:cNvPr>
          <p:cNvSpPr txBox="1">
            <a:spLocks/>
          </p:cNvSpPr>
          <p:nvPr/>
        </p:nvSpPr>
        <p:spPr>
          <a:xfrm>
            <a:off x="4720917" y="989002"/>
            <a:ext cx="125068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Jay Lee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Data Engineer</a:t>
            </a:r>
          </a:p>
        </p:txBody>
      </p:sp>
      <p:sp>
        <p:nvSpPr>
          <p:cNvPr id="8" name="Google Shape;95;p16">
            <a:extLst>
              <a:ext uri="{FF2B5EF4-FFF2-40B4-BE49-F238E27FC236}">
                <a16:creationId xmlns:a16="http://schemas.microsoft.com/office/drawing/2014/main" id="{678AF9F0-3B40-4F46-8EE4-57DF219713E4}"/>
              </a:ext>
            </a:extLst>
          </p:cNvPr>
          <p:cNvSpPr txBox="1">
            <a:spLocks/>
          </p:cNvSpPr>
          <p:nvPr/>
        </p:nvSpPr>
        <p:spPr>
          <a:xfrm>
            <a:off x="1761680" y="3036492"/>
            <a:ext cx="1413675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Amaan Ansari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Optimization Engineer</a:t>
            </a:r>
          </a:p>
        </p:txBody>
      </p:sp>
      <p:sp>
        <p:nvSpPr>
          <p:cNvPr id="9" name="Google Shape;95;p16">
            <a:extLst>
              <a:ext uri="{FF2B5EF4-FFF2-40B4-BE49-F238E27FC236}">
                <a16:creationId xmlns:a16="http://schemas.microsoft.com/office/drawing/2014/main" id="{8C45011E-C895-41CF-9564-7E22CAE22F1C}"/>
              </a:ext>
            </a:extLst>
          </p:cNvPr>
          <p:cNvSpPr txBox="1">
            <a:spLocks/>
          </p:cNvSpPr>
          <p:nvPr/>
        </p:nvSpPr>
        <p:spPr>
          <a:xfrm>
            <a:off x="4723231" y="3036492"/>
            <a:ext cx="1454746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Devansh Batra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Optimization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Engineer </a:t>
            </a:r>
          </a:p>
        </p:txBody>
      </p:sp>
      <p:sp>
        <p:nvSpPr>
          <p:cNvPr id="10" name="Google Shape;95;p16">
            <a:extLst>
              <a:ext uri="{FF2B5EF4-FFF2-40B4-BE49-F238E27FC236}">
                <a16:creationId xmlns:a16="http://schemas.microsoft.com/office/drawing/2014/main" id="{2453100E-BAE1-4AC9-B09C-F388C871442F}"/>
              </a:ext>
            </a:extLst>
          </p:cNvPr>
          <p:cNvSpPr txBox="1">
            <a:spLocks/>
          </p:cNvSpPr>
          <p:nvPr/>
        </p:nvSpPr>
        <p:spPr>
          <a:xfrm>
            <a:off x="7758441" y="3036492"/>
            <a:ext cx="1329464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Gagan Pahuja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Data Engineer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005CB9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11" name="Google Shape;95;p16">
            <a:extLst>
              <a:ext uri="{FF2B5EF4-FFF2-40B4-BE49-F238E27FC236}">
                <a16:creationId xmlns:a16="http://schemas.microsoft.com/office/drawing/2014/main" id="{ADC573CA-FEC6-4C83-909C-50762BB4DE89}"/>
              </a:ext>
            </a:extLst>
          </p:cNvPr>
          <p:cNvSpPr txBox="1">
            <a:spLocks/>
          </p:cNvSpPr>
          <p:nvPr/>
        </p:nvSpPr>
        <p:spPr>
          <a:xfrm>
            <a:off x="7356477" y="989002"/>
            <a:ext cx="2022679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Manideep Sharma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5CB9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Analytics Manager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939DBB-040B-46FE-AA3D-F25B8E23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47" y="875875"/>
            <a:ext cx="1250688" cy="1470608"/>
          </a:xfrm>
          <a:prstGeom prst="ellipse">
            <a:avLst/>
          </a:prstGeom>
        </p:spPr>
      </p:pic>
      <p:pic>
        <p:nvPicPr>
          <p:cNvPr id="12" name="Picture 11" descr="A bald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31202167-216D-44AD-93CA-38B5F3F55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63" r="8270"/>
          <a:stretch/>
        </p:blipFill>
        <p:spPr>
          <a:xfrm>
            <a:off x="6287761" y="2820325"/>
            <a:ext cx="1329464" cy="1589961"/>
          </a:xfrm>
          <a:prstGeom prst="ellipse">
            <a:avLst/>
          </a:prstGeom>
        </p:spPr>
      </p:pic>
      <p:pic>
        <p:nvPicPr>
          <p:cNvPr id="15" name="Picture 14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BFA354A7-3097-4BF0-B3AE-A3B5A1467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98" r="4267"/>
          <a:stretch/>
        </p:blipFill>
        <p:spPr>
          <a:xfrm>
            <a:off x="6287761" y="818916"/>
            <a:ext cx="1329464" cy="1590791"/>
          </a:xfrm>
          <a:prstGeom prst="ellipse">
            <a:avLst/>
          </a:prstGeom>
        </p:spPr>
      </p:pic>
      <p:pic>
        <p:nvPicPr>
          <p:cNvPr id="17" name="Picture 16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836CB2D-F4A6-415B-BC7D-B393243EAD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093"/>
          <a:stretch/>
        </p:blipFill>
        <p:spPr>
          <a:xfrm>
            <a:off x="3433435" y="811655"/>
            <a:ext cx="1250687" cy="1534828"/>
          </a:xfrm>
          <a:prstGeom prst="ellipse">
            <a:avLst/>
          </a:prstGeom>
        </p:spPr>
      </p:pic>
      <p:pic>
        <p:nvPicPr>
          <p:cNvPr id="19" name="Picture 18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CFC5E453-F85C-4196-81F6-1892EC9C02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779"/>
          <a:stretch/>
        </p:blipFill>
        <p:spPr>
          <a:xfrm>
            <a:off x="3433435" y="2778954"/>
            <a:ext cx="1250687" cy="1631015"/>
          </a:xfrm>
          <a:prstGeom prst="ellipse">
            <a:avLst/>
          </a:prstGeom>
        </p:spPr>
      </p:pic>
      <p:pic>
        <p:nvPicPr>
          <p:cNvPr id="14" name="Picture 13" descr="A person with a mustache&#10;&#10;Description automatically generated with low confidence">
            <a:extLst>
              <a:ext uri="{FF2B5EF4-FFF2-40B4-BE49-F238E27FC236}">
                <a16:creationId xmlns:a16="http://schemas.microsoft.com/office/drawing/2014/main" id="{81AC96A5-5ED9-470D-9133-072760813F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623" r="9854"/>
          <a:stretch/>
        </p:blipFill>
        <p:spPr>
          <a:xfrm>
            <a:off x="471343" y="2831042"/>
            <a:ext cx="1289180" cy="1554605"/>
          </a:xfrm>
          <a:prstGeom prst="ellipse">
            <a:avLst/>
          </a:prstGeom>
        </p:spPr>
      </p:pic>
      <p:sp>
        <p:nvSpPr>
          <p:cNvPr id="18" name="Google Shape;93;p16">
            <a:extLst>
              <a:ext uri="{FF2B5EF4-FFF2-40B4-BE49-F238E27FC236}">
                <a16:creationId xmlns:a16="http://schemas.microsoft.com/office/drawing/2014/main" id="{BD881DA4-8EA3-5F41-BA9C-926357F247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Tx/>
              <a:buFontTx/>
            </a:pPr>
            <a:r>
              <a:rPr lang="en">
                <a:solidFill>
                  <a:srgbClr val="0070C0"/>
                </a:solidFill>
              </a:rPr>
              <a:t>Let's meet the team that made it possible.</a:t>
            </a:r>
            <a:endParaRPr lang="en-US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816541" y="1894742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cs typeface="Times New Roman" panose="02020603050405020304" pitchFamily="18" charset="0"/>
              </a:rPr>
              <a:t>Business Benefits</a:t>
            </a:r>
            <a:endParaRPr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A42-A4D2-41CE-B2AF-BA7F22A4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Business impact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A0CF0A-35C0-3846-9D3C-45D62E0D3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1" t="23198" r="15444" b="25057"/>
          <a:stretch/>
        </p:blipFill>
        <p:spPr>
          <a:xfrm>
            <a:off x="2737770" y="858373"/>
            <a:ext cx="3812812" cy="2390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8B2042-669C-B24A-9BCA-A76F07795EDC}"/>
              </a:ext>
            </a:extLst>
          </p:cNvPr>
          <p:cNvSpPr txBox="1"/>
          <p:nvPr/>
        </p:nvSpPr>
        <p:spPr>
          <a:xfrm>
            <a:off x="385187" y="1169089"/>
            <a:ext cx="2352583" cy="646331"/>
          </a:xfrm>
          <a:prstGeom prst="rect">
            <a:avLst/>
          </a:prstGeom>
          <a:solidFill>
            <a:srgbClr val="7FFFCA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SIL is </a:t>
            </a:r>
            <a:r>
              <a:rPr lang="en-US" sz="1200" b="1"/>
              <a:t>currently engaged in 1600+ language projects</a:t>
            </a:r>
            <a:r>
              <a:rPr lang="en-US" sz="1200"/>
              <a:t> around the world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F0965-AD7A-444C-AA04-B7D7E63AF6BC}"/>
              </a:ext>
            </a:extLst>
          </p:cNvPr>
          <p:cNvSpPr txBox="1"/>
          <p:nvPr/>
        </p:nvSpPr>
        <p:spPr>
          <a:xfrm>
            <a:off x="385186" y="2221027"/>
            <a:ext cx="2352583" cy="461665"/>
          </a:xfrm>
          <a:prstGeom prst="rect">
            <a:avLst/>
          </a:prstGeom>
          <a:solidFill>
            <a:srgbClr val="7FFFC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Have </a:t>
            </a:r>
            <a:r>
              <a:rPr lang="en-US" sz="1200" b="1"/>
              <a:t>direct costs to SIL of $1.3M </a:t>
            </a:r>
            <a:r>
              <a:rPr lang="en-US" sz="1200"/>
              <a:t>per project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EB6018-1B72-A14F-BA44-A8059855E896}"/>
              </a:ext>
            </a:extLst>
          </p:cNvPr>
          <p:cNvSpPr txBox="1"/>
          <p:nvPr/>
        </p:nvSpPr>
        <p:spPr>
          <a:xfrm>
            <a:off x="385186" y="3228498"/>
            <a:ext cx="2352583" cy="276999"/>
          </a:xfrm>
          <a:prstGeom prst="rect">
            <a:avLst/>
          </a:prstGeom>
          <a:solidFill>
            <a:srgbClr val="7FFFCA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/>
              <a:t>Lasts up to 15 years</a:t>
            </a:r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8EBF1D-A196-1443-9BA9-70EF9606884C}"/>
              </a:ext>
            </a:extLst>
          </p:cNvPr>
          <p:cNvSpPr txBox="1"/>
          <p:nvPr/>
        </p:nvSpPr>
        <p:spPr>
          <a:xfrm>
            <a:off x="6550583" y="1157220"/>
            <a:ext cx="235258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SIL will </a:t>
            </a:r>
            <a:r>
              <a:rPr lang="en-US" sz="1200" b="1"/>
              <a:t>expand the translation </a:t>
            </a:r>
            <a:r>
              <a:rPr lang="en-US" sz="1200"/>
              <a:t>projects to up to 2000 by 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74BB72-ACEB-2B48-BEA9-C2DA571F7962}"/>
              </a:ext>
            </a:extLst>
          </p:cNvPr>
          <p:cNvSpPr txBox="1"/>
          <p:nvPr/>
        </p:nvSpPr>
        <p:spPr>
          <a:xfrm>
            <a:off x="6550582" y="1851695"/>
            <a:ext cx="2352583" cy="10156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Our MT models in loop with human translators will lead to </a:t>
            </a:r>
            <a:r>
              <a:rPr lang="en-US" sz="1200" b="1"/>
              <a:t>potential savings</a:t>
            </a:r>
            <a:r>
              <a:rPr lang="en-US" sz="1200"/>
              <a:t> of </a:t>
            </a:r>
            <a:r>
              <a:rPr lang="en-US" sz="1200" b="1"/>
              <a:t>$600k per project </a:t>
            </a:r>
            <a:r>
              <a:rPr lang="en-US" sz="1200"/>
              <a:t>for SIL Or </a:t>
            </a:r>
            <a:r>
              <a:rPr lang="en-US" sz="1200" b="1"/>
              <a:t>$6M for 10-15 large projects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F36EC1-E8EA-BC45-BFE6-87E882FA8783}"/>
              </a:ext>
            </a:extLst>
          </p:cNvPr>
          <p:cNvSpPr txBox="1"/>
          <p:nvPr/>
        </p:nvSpPr>
        <p:spPr>
          <a:xfrm>
            <a:off x="6550582" y="3043832"/>
            <a:ext cx="235258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/>
              <a:t>Reduce time to completion by 7-8 years</a:t>
            </a:r>
            <a:r>
              <a:rPr lang="en-US" sz="120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60D27-6EF9-584E-AEAE-31F90427FB55}"/>
              </a:ext>
            </a:extLst>
          </p:cNvPr>
          <p:cNvSpPr txBox="1"/>
          <p:nvPr/>
        </p:nvSpPr>
        <p:spPr>
          <a:xfrm>
            <a:off x="882307" y="3909410"/>
            <a:ext cx="7819518" cy="548640"/>
          </a:xfrm>
          <a:prstGeom prst="parallelogram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 b="1"/>
              <a:t>A set algorithm for translations engines</a:t>
            </a:r>
            <a:r>
              <a:rPr lang="en-US"/>
              <a:t>, which will allow client to optimize the translation seed data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45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816541" y="1894742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cs typeface="Times New Roman" panose="02020603050405020304" pitchFamily="18" charset="0"/>
              </a:rPr>
              <a:t>Results &amp; Conclusion</a:t>
            </a:r>
            <a:endParaRPr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61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A42-A4D2-41CE-B2AF-BA7F22A4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Statistical results</a:t>
            </a: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7DA68B6-8D3E-A249-82D6-B215E147C77A}"/>
              </a:ext>
            </a:extLst>
          </p:cNvPr>
          <p:cNvSpPr/>
          <p:nvPr/>
        </p:nvSpPr>
        <p:spPr>
          <a:xfrm rot="5400000">
            <a:off x="3155110" y="2377801"/>
            <a:ext cx="3471884" cy="430443"/>
          </a:xfrm>
          <a:prstGeom prst="triangle">
            <a:avLst>
              <a:gd name="adj" fmla="val 48701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BE18E4E9-A99C-7F45-940B-402067C4D488}"/>
              </a:ext>
            </a:extLst>
          </p:cNvPr>
          <p:cNvSpPr/>
          <p:nvPr/>
        </p:nvSpPr>
        <p:spPr>
          <a:xfrm>
            <a:off x="5159543" y="1065071"/>
            <a:ext cx="281222" cy="371793"/>
          </a:xfrm>
          <a:prstGeom prst="upArrow">
            <a:avLst/>
          </a:prstGeom>
          <a:solidFill>
            <a:srgbClr val="4F4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4A651FD-5441-B646-A19A-F0AEAF25CF14}"/>
              </a:ext>
            </a:extLst>
          </p:cNvPr>
          <p:cNvSpPr/>
          <p:nvPr/>
        </p:nvSpPr>
        <p:spPr>
          <a:xfrm rot="10800000">
            <a:off x="7151546" y="1061230"/>
            <a:ext cx="281222" cy="389502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6C205-E667-DD4D-B2A8-DCFE7B37A1D3}"/>
              </a:ext>
            </a:extLst>
          </p:cNvPr>
          <p:cNvSpPr txBox="1"/>
          <p:nvPr/>
        </p:nvSpPr>
        <p:spPr>
          <a:xfrm>
            <a:off x="5473421" y="1081400"/>
            <a:ext cx="18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# of verses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A5B93-6E9C-DC47-82A9-0C06DF150305}"/>
              </a:ext>
            </a:extLst>
          </p:cNvPr>
          <p:cNvSpPr txBox="1"/>
          <p:nvPr/>
        </p:nvSpPr>
        <p:spPr>
          <a:xfrm>
            <a:off x="7432768" y="1085072"/>
            <a:ext cx="182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rgbClr val="002060"/>
                </a:solidFill>
                <a:latin typeface="Roboto Condensed" panose="02000000000000000000" pitchFamily="2" charset="0"/>
                <a:ea typeface="Roboto Condensed" panose="02000000000000000000" pitchFamily="2" charset="0"/>
              </a:defRPr>
            </a:lvl1pPr>
          </a:lstStyle>
          <a:p>
            <a:r>
              <a:rPr lang="en-US"/>
              <a:t>BLEU score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4098ED-2F67-004B-A638-50F1433D0ABA}"/>
              </a:ext>
            </a:extLst>
          </p:cNvPr>
          <p:cNvSpPr txBox="1"/>
          <p:nvPr/>
        </p:nvSpPr>
        <p:spPr>
          <a:xfrm>
            <a:off x="5159543" y="1549579"/>
            <a:ext cx="3907895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Three different orders (Depth, Diversity, Depth+Diversity) </a:t>
            </a:r>
            <a:r>
              <a:rPr lang="en-US" b="1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outperformed sequential</a:t>
            </a:r>
            <a:r>
              <a:rPr lang="en-US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 order significantly (using unpaired t-test)</a:t>
            </a:r>
            <a:endParaRPr lang="en-US">
              <a:solidFill>
                <a:schemeClr val="tx1">
                  <a:lumMod val="25000"/>
                </a:schemeClr>
              </a:solidFill>
              <a:latin typeface="Roboto Condensed"/>
              <a:ea typeface="Roboto Condensed"/>
              <a:cs typeface="Segoe UI"/>
            </a:endParaRPr>
          </a:p>
        </p:txBody>
      </p:sp>
      <p:pic>
        <p:nvPicPr>
          <p:cNvPr id="15" name="Graphic 14" descr="Business Growth with solid fill">
            <a:extLst>
              <a:ext uri="{FF2B5EF4-FFF2-40B4-BE49-F238E27FC236}">
                <a16:creationId xmlns:a16="http://schemas.microsoft.com/office/drawing/2014/main" id="{10C39F7D-128F-A146-A44B-913420F6A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656" y="2372858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6B79B3-E939-E64E-A7DB-B7362F9B621A}"/>
              </a:ext>
            </a:extLst>
          </p:cNvPr>
          <p:cNvSpPr txBox="1"/>
          <p:nvPr/>
        </p:nvSpPr>
        <p:spPr>
          <a:xfrm>
            <a:off x="5159543" y="3251746"/>
            <a:ext cx="3907895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Three models based on the suggested orders </a:t>
            </a:r>
            <a:r>
              <a:rPr lang="en-US" b="1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reached a similar BLEU score to that of sequential 20,414 verses</a:t>
            </a:r>
            <a:r>
              <a:rPr lang="en-US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, using </a:t>
            </a:r>
            <a:r>
              <a:rPr lang="en-US" b="1">
                <a:solidFill>
                  <a:srgbClr val="005CB9"/>
                </a:solidFill>
                <a:latin typeface="Source Sans Pro"/>
                <a:ea typeface="Source Sans Pro"/>
                <a:sym typeface="Source Sans Pro"/>
              </a:rPr>
              <a:t>only ~50% of that training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7360BA-B46F-DD41-8478-EE636B57A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70" y="857079"/>
            <a:ext cx="4192704" cy="3471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36D99-3831-CA40-8178-103594A14C79}"/>
              </a:ext>
            </a:extLst>
          </p:cNvPr>
          <p:cNvSpPr txBox="1"/>
          <p:nvPr/>
        </p:nvSpPr>
        <p:spPr>
          <a:xfrm>
            <a:off x="4112385" y="2513888"/>
            <a:ext cx="316870" cy="1475715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45237-A2E6-BE43-91AE-AF256EAEE818}"/>
              </a:ext>
            </a:extLst>
          </p:cNvPr>
          <p:cNvSpPr txBox="1"/>
          <p:nvPr/>
        </p:nvSpPr>
        <p:spPr>
          <a:xfrm>
            <a:off x="2433888" y="2471595"/>
            <a:ext cx="316870" cy="1475715"/>
          </a:xfrm>
          <a:prstGeom prst="rect">
            <a:avLst/>
          </a:prstGeom>
          <a:noFill/>
          <a:ln w="1270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9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3A42-A4D2-41CE-B2AF-BA7F22A4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Conclusion and recommendation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280718-5B6B-174B-8B65-444309D4476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0039" y="751840"/>
            <a:ext cx="8544263" cy="3736210"/>
          </a:xfrm>
        </p:spPr>
        <p:txBody>
          <a:bodyPr/>
          <a:lstStyle/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r>
              <a:rPr lang="en-US" sz="1600"/>
              <a:t>Statistical Result of our MT model (Javanese translation) shows that </a:t>
            </a:r>
            <a:r>
              <a:rPr lang="en-US" sz="1600" b="1"/>
              <a:t>diversity of the semantic domain is the most significant parameter</a:t>
            </a:r>
            <a:r>
              <a:rPr lang="en-US" sz="1600"/>
              <a:t> to achieve higher BLEU score for smaller as well as larger training data set.</a:t>
            </a:r>
            <a:endParaRPr lang="en-US" sz="1600" b="1"/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r>
              <a:rPr lang="en-US" altLang="en-US" sz="1600" spc="10">
                <a:cs typeface="Arial"/>
              </a:rPr>
              <a:t>We believe that adding the </a:t>
            </a:r>
            <a:r>
              <a:rPr lang="en-US" altLang="en-US" sz="1600" b="1" spc="10">
                <a:cs typeface="Arial"/>
              </a:rPr>
              <a:t>external supplemental data will boost the accuracy rate even more</a:t>
            </a:r>
            <a:r>
              <a:rPr lang="en-US" altLang="en-US" sz="1600" spc="10">
                <a:cs typeface="Arial"/>
              </a:rPr>
              <a:t>. However, that data should have sufficiently high or comparable  diversity and depth score with Bible text.</a:t>
            </a:r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r>
              <a:rPr lang="en-US" sz="1600" b="1"/>
              <a:t>A result for language and translation researchers</a:t>
            </a:r>
            <a:r>
              <a:rPr lang="en-US" sz="1600"/>
              <a:t>, which will allow them to create models that run faster with lesser training data </a:t>
            </a:r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r>
              <a:rPr lang="en-US" sz="1600" b="1"/>
              <a:t>A tool to save money and time</a:t>
            </a:r>
            <a:r>
              <a:rPr lang="en-US" sz="1600"/>
              <a:t>, in translating low-level languages that have limited translation text available </a:t>
            </a:r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endParaRPr lang="en-US" sz="1600"/>
          </a:p>
          <a:p>
            <a:pPr marL="285750" indent="-285750" algn="just">
              <a:spcBef>
                <a:spcPct val="50000"/>
              </a:spcBef>
              <a:buClr>
                <a:srgbClr val="0070C0"/>
              </a:buClr>
            </a:pPr>
            <a:endParaRPr lang="en-US" altLang="en-US" sz="1600" spc="10">
              <a:cs typeface="Arial"/>
            </a:endParaRP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83995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917B-D896-2B47-9C0B-E3A7CCF86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77" y="1550853"/>
            <a:ext cx="8348400" cy="1078862"/>
          </a:xfrm>
        </p:spPr>
        <p:txBody>
          <a:bodyPr/>
          <a:lstStyle/>
          <a:p>
            <a:pPr algn="ctr"/>
            <a:r>
              <a:rPr lang="en-US" sz="4800" b="1">
                <a:solidFill>
                  <a:srgbClr val="0070C0"/>
                </a:solidFill>
              </a:rPr>
              <a:t>Thank you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B2D959-B965-B34D-9FB9-2F76924FF507}"/>
              </a:ext>
            </a:extLst>
          </p:cNvPr>
          <p:cNvSpPr txBox="1">
            <a:spLocks/>
          </p:cNvSpPr>
          <p:nvPr/>
        </p:nvSpPr>
        <p:spPr>
          <a:xfrm>
            <a:off x="445674" y="2505242"/>
            <a:ext cx="8348400" cy="1078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800" b="1">
                <a:solidFill>
                  <a:srgbClr val="0070C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475859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816541" y="1894742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cs typeface="Times New Roman" panose="02020603050405020304" pitchFamily="18" charset="0"/>
              </a:rPr>
              <a:t>Appendix</a:t>
            </a:r>
            <a:endParaRPr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1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cs typeface="Times New Roman" panose="02020603050405020304" pitchFamily="18" charset="0"/>
              </a:rPr>
              <a:t>Problem Solving Approach</a:t>
            </a:r>
            <a:endParaRPr>
              <a:cs typeface="Times New Roman" panose="02020603050405020304" pitchFamily="18" charset="0"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353375" y="796350"/>
            <a:ext cx="8348400" cy="4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Approach - 1  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375" y="1256250"/>
            <a:ext cx="8304000" cy="31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SzPct val="100000"/>
            </a:pP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Get a human to translate certain text or subdomain</a:t>
            </a:r>
          </a:p>
          <a:p>
            <a:pPr marL="342900" indent="-342900">
              <a:buSzPct val="100000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text to TF-IDF vectorization to get a sense of semantic domains in a document. More the domains, more diverse a document is. </a:t>
            </a:r>
          </a:p>
          <a:p>
            <a:pPr marL="342900" indent="-342900">
              <a:buSzPct val="100000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Using Similarity Scores such as the cosine similarity, gauge how different or similar the documents to be translated are from each other.</a:t>
            </a:r>
          </a:p>
          <a:p>
            <a:pPr marL="342900" indent="-342900">
              <a:buSzPct val="100000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Once we have the similarity and diversity scores, use the original translated text to train different</a:t>
            </a:r>
            <a:r>
              <a:rPr lang="en" sz="1600">
                <a:latin typeface="Times New Roman" panose="02020603050405020304" pitchFamily="18" charset="0"/>
                <a:cs typeface="Times New Roman" panose="02020603050405020304" pitchFamily="18" charset="0"/>
              </a:rPr>
              <a:t> Neural Machine translation models on documents with all permutations and combinations of scores.</a:t>
            </a:r>
          </a:p>
          <a:p>
            <a:pPr marL="342900" indent="-342900">
              <a:buSzPct val="100000"/>
            </a:pPr>
            <a:r>
              <a:rPr lang="en" sz="1600">
                <a:latin typeface="Times New Roman"/>
                <a:cs typeface="Times New Roman"/>
              </a:rPr>
              <a:t>Compare the accuracy of those models to see what kind of documents give the highest accuracy.</a:t>
            </a:r>
          </a:p>
          <a:p>
            <a:pPr marL="342900" indent="-342900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451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cs typeface="Times New Roman"/>
              </a:rPr>
              <a:t>Data &amp; EDA – Data Cleaning(P3) </a:t>
            </a:r>
            <a:endParaRPr lang="en" sz="320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449D64EC-CE30-3B46-93BE-54D76A77A7E1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783049" cy="3801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115" indent="-285115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2000" err="1">
                <a:cs typeface="Times New Roman"/>
              </a:rPr>
              <a:t>Splitted</a:t>
            </a:r>
            <a:r>
              <a:rPr lang="en-US" sz="2000">
                <a:cs typeface="Times New Roman"/>
              </a:rPr>
              <a:t> into 2 parallel corpora </a:t>
            </a:r>
            <a:r>
              <a:rPr lang="en-US" sz="2000" err="1">
                <a:cs typeface="Times New Roman"/>
              </a:rPr>
              <a:t>dataframe</a:t>
            </a:r>
            <a:r>
              <a:rPr lang="en-US" sz="2000">
                <a:cs typeface="Times New Roman"/>
              </a:rPr>
              <a:t> (</a:t>
            </a:r>
            <a:r>
              <a:rPr lang="en-US" sz="2000" err="1">
                <a:cs typeface="Times New Roman"/>
              </a:rPr>
              <a:t>eng-jav</a:t>
            </a:r>
            <a:r>
              <a:rPr lang="en-US" sz="2000">
                <a:cs typeface="Times New Roman"/>
              </a:rPr>
              <a:t>, </a:t>
            </a:r>
            <a:r>
              <a:rPr lang="en-US" sz="2000" err="1">
                <a:cs typeface="Times New Roman"/>
              </a:rPr>
              <a:t>eng</a:t>
            </a:r>
            <a:r>
              <a:rPr lang="en-US" sz="2000">
                <a:cs typeface="Times New Roman"/>
              </a:rPr>
              <a:t>-mal)</a:t>
            </a:r>
          </a:p>
          <a:p>
            <a:pPr marL="742315" lvl="1">
              <a:buSzPct val="100000"/>
            </a:pPr>
            <a:r>
              <a:rPr lang="en-US" sz="2000">
                <a:cs typeface="Times New Roman"/>
              </a:rPr>
              <a:t>Removed blanks and adjusted range issues</a:t>
            </a:r>
            <a:endParaRPr lang="en-US" sz="2000">
              <a:cs typeface="Times New Roman" panose="02020603050405020304" pitchFamily="18" charset="0"/>
            </a:endParaRPr>
          </a:p>
          <a:p>
            <a:pPr marL="285743" indent="-285743">
              <a:buSzPct val="100000"/>
              <a:buFont typeface="Source Sans Pro"/>
              <a:buChar char="●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>
              <a:buFont typeface="Source Sans Pro"/>
              <a:buChar char="●"/>
            </a:pPr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DA37FA70-A69C-516D-2A07-413930D4D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582" y="1640019"/>
            <a:ext cx="6460515" cy="260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33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5;p16">
            <a:extLst>
              <a:ext uri="{FF2B5EF4-FFF2-40B4-BE49-F238E27FC236}">
                <a16:creationId xmlns:a16="http://schemas.microsoft.com/office/drawing/2014/main" id="{449D64EC-CE30-3B46-93BE-54D76A77A7E1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783049" cy="380120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115" indent="-285115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315" lvl="1">
              <a:buSzPct val="100000"/>
            </a:pPr>
            <a:r>
              <a:rPr lang="en-US" sz="2000">
                <a:cs typeface="Times New Roman"/>
              </a:rPr>
              <a:t>P1: NIV: close to original version, small number of blanks and no range</a:t>
            </a:r>
          </a:p>
          <a:p>
            <a:pPr marL="742315" lvl="1">
              <a:buSzPct val="100000"/>
            </a:pPr>
            <a:r>
              <a:rPr lang="en-US" sz="2000">
                <a:cs typeface="Times New Roman"/>
              </a:rPr>
              <a:t>P2: Aligned 3 corpora </a:t>
            </a:r>
          </a:p>
          <a:p>
            <a:pPr marL="285115" indent="-285115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Font typeface="Source Sans Pro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115" indent="-285115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Source Sans Pro"/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>
                <a:cs typeface="Times New Roman"/>
              </a:rPr>
              <a:t>Data &amp; EDA – Select bible(P1) and alignment(P2) </a:t>
            </a:r>
            <a:endParaRPr lang="en" sz="200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10E46D98-C671-8939-5897-B4BA351C6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73" y="2038463"/>
            <a:ext cx="1876097" cy="2327815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DCCE32F-5C17-177A-5176-51D65894B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783" y="2195757"/>
            <a:ext cx="6645167" cy="19442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89D5BA-3D96-BA57-8AA1-4144CF59F703}"/>
              </a:ext>
            </a:extLst>
          </p:cNvPr>
          <p:cNvSpPr txBox="1"/>
          <p:nvPr/>
        </p:nvSpPr>
        <p:spPr>
          <a:xfrm>
            <a:off x="737038" y="1594288"/>
            <a:ext cx="11075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Process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5E464-DF39-61C6-CDE4-37967806E2D8}"/>
              </a:ext>
            </a:extLst>
          </p:cNvPr>
          <p:cNvSpPr txBox="1"/>
          <p:nvPr/>
        </p:nvSpPr>
        <p:spPr>
          <a:xfrm>
            <a:off x="5338597" y="1594287"/>
            <a:ext cx="11075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Process 2</a:t>
            </a:r>
          </a:p>
        </p:txBody>
      </p:sp>
    </p:spTree>
    <p:extLst>
      <p:ext uri="{BB962C8B-B14F-4D97-AF65-F5344CB8AC3E}">
        <p14:creationId xmlns:p14="http://schemas.microsoft.com/office/powerpoint/2010/main" val="422021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70C0"/>
                </a:solidFill>
                <a:cs typeface="Times New Roman"/>
              </a:rPr>
              <a:t>Agenda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3"/>
            <a:ext cx="8304000" cy="3801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00" lvl="1" indent="0">
              <a:buSzPct val="100000"/>
              <a:buNone/>
            </a:pPr>
            <a:endParaRPr lang="en-US" sz="1200">
              <a:cs typeface="Times New Roman"/>
            </a:endParaRPr>
          </a:p>
          <a:p>
            <a:pPr marL="742950" lvl="1">
              <a:buSzPct val="100000"/>
            </a:pPr>
            <a:endParaRPr lang="en-US" sz="2000">
              <a:cs typeface="Times New Roman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50" indent="-285750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9D5E18-28A1-784B-8D9E-F3C7CF85AC15}"/>
              </a:ext>
            </a:extLst>
          </p:cNvPr>
          <p:cNvSpPr/>
          <p:nvPr/>
        </p:nvSpPr>
        <p:spPr>
          <a:xfrm>
            <a:off x="353424" y="972900"/>
            <a:ext cx="3991999" cy="561917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F7A5CF-772E-0640-B516-5E65A5B01F48}"/>
              </a:ext>
            </a:extLst>
          </p:cNvPr>
          <p:cNvSpPr/>
          <p:nvPr/>
        </p:nvSpPr>
        <p:spPr>
          <a:xfrm>
            <a:off x="353424" y="2297950"/>
            <a:ext cx="6112112" cy="536771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Performing Data Cleaning and EDA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46CBA5-1E20-0048-9540-5055AF654B14}"/>
              </a:ext>
            </a:extLst>
          </p:cNvPr>
          <p:cNvSpPr/>
          <p:nvPr/>
        </p:nvSpPr>
        <p:spPr>
          <a:xfrm>
            <a:off x="353424" y="2958987"/>
            <a:ext cx="7050787" cy="536771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Why did we choose a particular NMT Transformer?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A6F32F-DBD2-CE4A-B4B1-569A3E47E913}"/>
              </a:ext>
            </a:extLst>
          </p:cNvPr>
          <p:cNvSpPr/>
          <p:nvPr/>
        </p:nvSpPr>
        <p:spPr>
          <a:xfrm>
            <a:off x="353424" y="3608938"/>
            <a:ext cx="8226193" cy="524406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Business Impact and 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9C49BF-2615-294C-A83E-51DC0F97B106}"/>
              </a:ext>
            </a:extLst>
          </p:cNvPr>
          <p:cNvSpPr/>
          <p:nvPr/>
        </p:nvSpPr>
        <p:spPr>
          <a:xfrm>
            <a:off x="353423" y="1647998"/>
            <a:ext cx="4995412" cy="536771"/>
          </a:xfrm>
          <a:prstGeom prst="rect">
            <a:avLst/>
          </a:prstGeom>
          <a:solidFill>
            <a:srgbClr val="08CE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ysClr val="windowText" lastClr="000000"/>
                </a:solidFill>
              </a:rPr>
              <a:t>Understanding the Methodology</a:t>
            </a:r>
          </a:p>
        </p:txBody>
      </p:sp>
    </p:spTree>
    <p:extLst>
      <p:ext uri="{BB962C8B-B14F-4D97-AF65-F5344CB8AC3E}">
        <p14:creationId xmlns:p14="http://schemas.microsoft.com/office/powerpoint/2010/main" val="3233493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cs typeface="Times New Roman"/>
              </a:rPr>
              <a:t>Data &amp; EDA – More EDA</a:t>
            </a:r>
            <a:endParaRPr lang="en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275617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5;p16">
            <a:extLst>
              <a:ext uri="{FF2B5EF4-FFF2-40B4-BE49-F238E27FC236}">
                <a16:creationId xmlns:a16="http://schemas.microsoft.com/office/drawing/2014/main" id="{F325C66A-8A2F-DD49-9E17-92166459EF4A}"/>
              </a:ext>
            </a:extLst>
          </p:cNvPr>
          <p:cNvSpPr txBox="1">
            <a:spLocks/>
          </p:cNvSpPr>
          <p:nvPr/>
        </p:nvSpPr>
        <p:spPr>
          <a:xfrm>
            <a:off x="137669" y="438914"/>
            <a:ext cx="8652906" cy="380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9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005C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r>
              <a:rPr lang="en-US" sz="2000">
                <a:cs typeface="Times New Roman"/>
              </a:rPr>
              <a:t>Numbers and words in descending order	</a:t>
            </a: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-US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-US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38D38C-36C1-BE45-99DB-FE4F054D9C1C}"/>
              </a:ext>
            </a:extLst>
          </p:cNvPr>
          <p:cNvSpPr txBox="1"/>
          <p:nvPr/>
        </p:nvSpPr>
        <p:spPr>
          <a:xfrm>
            <a:off x="422335" y="2407023"/>
            <a:ext cx="17040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070C0"/>
                </a:solidFill>
              </a:rPr>
              <a:t>Column-wise</a:t>
            </a:r>
          </a:p>
          <a:p>
            <a:pPr algn="ctr"/>
            <a:r>
              <a:rPr lang="en-US" sz="1600">
                <a:solidFill>
                  <a:srgbClr val="0070C0"/>
                </a:solidFill>
              </a:rPr>
              <a:t>Chapter: 500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9674A2D-3486-3044-9379-CB261E944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94" y="1209142"/>
            <a:ext cx="2630256" cy="322804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BEC8B018-F540-2947-8089-00ADD1FCFF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867"/>
          <a:stretch/>
        </p:blipFill>
        <p:spPr>
          <a:xfrm>
            <a:off x="5488784" y="1209143"/>
            <a:ext cx="2571791" cy="322804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B8C8F9-9685-FE63-D761-D5601F4610B5}"/>
              </a:ext>
            </a:extLst>
          </p:cNvPr>
          <p:cNvSpPr/>
          <p:nvPr/>
        </p:nvSpPr>
        <p:spPr>
          <a:xfrm>
            <a:off x="2758576" y="1216624"/>
            <a:ext cx="1990394" cy="14287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0F8AFA-31C9-15B6-8E6C-57351041B2AA}"/>
              </a:ext>
            </a:extLst>
          </p:cNvPr>
          <p:cNvSpPr/>
          <p:nvPr/>
        </p:nvSpPr>
        <p:spPr>
          <a:xfrm>
            <a:off x="5487981" y="1211697"/>
            <a:ext cx="2561894" cy="229585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097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7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6CA84BF5-93CB-114B-956A-31E62788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87" y="1965895"/>
            <a:ext cx="6930937" cy="2638307"/>
          </a:xfrm>
          <a:prstGeom prst="rect">
            <a:avLst/>
          </a:prstGeom>
        </p:spPr>
      </p:pic>
      <p:pic>
        <p:nvPicPr>
          <p:cNvPr id="32" name="Picture 3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A975AB-A397-1F44-8CE4-731CF7367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666" y="1959845"/>
            <a:ext cx="7090180" cy="2679799"/>
          </a:xfrm>
          <a:prstGeom prst="rect">
            <a:avLst/>
          </a:prstGeom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7A33B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7A33B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A54E9-B67F-6C46-BFAB-3415E80CC6CD}"/>
              </a:ext>
            </a:extLst>
          </p:cNvPr>
          <p:cNvSpPr/>
          <p:nvPr/>
        </p:nvSpPr>
        <p:spPr>
          <a:xfrm>
            <a:off x="3999144" y="917576"/>
            <a:ext cx="1055428" cy="33855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BE7566-8216-8544-88A0-1B5E41761B0E}"/>
              </a:ext>
            </a:extLst>
          </p:cNvPr>
          <p:cNvSpPr/>
          <p:nvPr/>
        </p:nvSpPr>
        <p:spPr>
          <a:xfrm>
            <a:off x="1345183" y="1945355"/>
            <a:ext cx="483337" cy="250036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DE2A4-BEC2-8747-A502-A31C99CD9F18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9CCC9-5647-6F45-96AE-D0C5A7BD5C21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2538798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7A33B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7A33B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A54E9-B67F-6C46-BFAB-3415E80CC6CD}"/>
              </a:ext>
            </a:extLst>
          </p:cNvPr>
          <p:cNvSpPr/>
          <p:nvPr/>
        </p:nvSpPr>
        <p:spPr>
          <a:xfrm>
            <a:off x="4022041" y="1273192"/>
            <a:ext cx="1589518" cy="33855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pic>
        <p:nvPicPr>
          <p:cNvPr id="34" name="Picture 33" descr="Text&#10;&#10;Description automatically generated">
            <a:extLst>
              <a:ext uri="{FF2B5EF4-FFF2-40B4-BE49-F238E27FC236}">
                <a16:creationId xmlns:a16="http://schemas.microsoft.com/office/drawing/2014/main" id="{6CA84BF5-93CB-114B-956A-31E627887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87" y="1965895"/>
            <a:ext cx="6930937" cy="263830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8BE7566-8216-8544-88A0-1B5E41761B0E}"/>
              </a:ext>
            </a:extLst>
          </p:cNvPr>
          <p:cNvSpPr/>
          <p:nvPr/>
        </p:nvSpPr>
        <p:spPr>
          <a:xfrm>
            <a:off x="2934773" y="1957364"/>
            <a:ext cx="483337" cy="250036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053741-B095-EB49-9B20-AA0AC95A5831}"/>
              </a:ext>
            </a:extLst>
          </p:cNvPr>
          <p:cNvSpPr/>
          <p:nvPr/>
        </p:nvSpPr>
        <p:spPr>
          <a:xfrm>
            <a:off x="1392957" y="1957363"/>
            <a:ext cx="483337" cy="250036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F87D5-4388-F64E-982D-98CC8FFEA2D6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B808B-FCBC-884F-9959-6F02ED0C4E52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3379611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4E1B01B-4708-B645-B264-7C16E78F8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63" y="1975022"/>
            <a:ext cx="6956945" cy="2673928"/>
          </a:xfrm>
          <a:prstGeom prst="rect">
            <a:avLst/>
          </a:prstGeom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7A33B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7A33B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A54E9-B67F-6C46-BFAB-3415E80CC6CD}"/>
              </a:ext>
            </a:extLst>
          </p:cNvPr>
          <p:cNvSpPr/>
          <p:nvPr/>
        </p:nvSpPr>
        <p:spPr>
          <a:xfrm>
            <a:off x="5688946" y="909172"/>
            <a:ext cx="932918" cy="33855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BE7566-8216-8544-88A0-1B5E41761B0E}"/>
              </a:ext>
            </a:extLst>
          </p:cNvPr>
          <p:cNvSpPr/>
          <p:nvPr/>
        </p:nvSpPr>
        <p:spPr>
          <a:xfrm>
            <a:off x="2934773" y="1957364"/>
            <a:ext cx="483337" cy="250036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053741-B095-EB49-9B20-AA0AC95A5831}"/>
              </a:ext>
            </a:extLst>
          </p:cNvPr>
          <p:cNvSpPr/>
          <p:nvPr/>
        </p:nvSpPr>
        <p:spPr>
          <a:xfrm>
            <a:off x="1392957" y="1957363"/>
            <a:ext cx="483337" cy="250036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F87D5-4388-F64E-982D-98CC8FFEA2D6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B808B-FCBC-884F-9959-6F02ED0C4E52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469746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139CAC-38BE-FD46-93E3-7F3AB9BFB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70" y="1973092"/>
            <a:ext cx="6953459" cy="2638327"/>
          </a:xfrm>
          <a:prstGeom prst="rect">
            <a:avLst/>
          </a:prstGeom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>
                <a:solidFill>
                  <a:srgbClr val="7A33B0"/>
                </a:solidFill>
                <a:cs typeface="Times New Roman"/>
              </a:rPr>
              <a:t>Data &amp; EDA – Input data</a:t>
            </a:r>
            <a:endParaRPr lang="en">
              <a:solidFill>
                <a:srgbClr val="7A33B0"/>
              </a:solidFill>
              <a:cs typeface="Times New Roman" panose="02020603050405020304" pitchFamily="18" charset="0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53425" y="635984"/>
            <a:ext cx="8304000" cy="38012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285743" indent="-285743">
              <a:buSzPct val="100000"/>
            </a:pPr>
            <a:endParaRPr lang="en-US" sz="2000">
              <a:cs typeface="Times New Roman" panose="02020603050405020304" pitchFamily="18" charset="0"/>
            </a:endParaRPr>
          </a:p>
          <a:p>
            <a:pPr marL="742931" lvl="1">
              <a:buSzPct val="100000"/>
            </a:pPr>
            <a:endParaRPr lang="en-US" sz="2000">
              <a:cs typeface="Times New Roman"/>
            </a:endParaRPr>
          </a:p>
          <a:p>
            <a:pPr marL="285743" indent="-285743">
              <a:buSzPct val="100000"/>
            </a:pPr>
            <a:endParaRPr lang="en-US">
              <a:cs typeface="Times New Roman" panose="02020603050405020304" pitchFamily="18" charset="0"/>
            </a:endParaRPr>
          </a:p>
          <a:p>
            <a:pPr marL="0" indent="0">
              <a:buSzPct val="100000"/>
              <a:buNone/>
            </a:pPr>
            <a:endParaRPr lang="en" sz="1400" b="1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85743" indent="-285743"/>
            <a:endParaRPr lang="en" sz="18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 sz="90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"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endParaRPr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BAA5-7F84-1247-8C85-7F1826F47987}"/>
              </a:ext>
            </a:extLst>
          </p:cNvPr>
          <p:cNvSpPr txBox="1"/>
          <p:nvPr/>
        </p:nvSpPr>
        <p:spPr>
          <a:xfrm>
            <a:off x="219662" y="893070"/>
            <a:ext cx="785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90899-35F6-1C4C-A93C-868C82E692DB}"/>
              </a:ext>
            </a:extLst>
          </p:cNvPr>
          <p:cNvSpPr txBox="1"/>
          <p:nvPr/>
        </p:nvSpPr>
        <p:spPr>
          <a:xfrm>
            <a:off x="1224661" y="908459"/>
            <a:ext cx="16657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Training </a:t>
            </a:r>
            <a:r>
              <a:rPr lang="en-US" sz="1800">
                <a:solidFill>
                  <a:srgbClr val="0070C0"/>
                </a:solidFill>
              </a:rPr>
              <a:t>(70%)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A7E9F8-1BD8-3844-92AF-B9CFB4F4364E}"/>
              </a:ext>
            </a:extLst>
          </p:cNvPr>
          <p:cNvSpPr txBox="1"/>
          <p:nvPr/>
        </p:nvSpPr>
        <p:spPr>
          <a:xfrm>
            <a:off x="1224661" y="1516656"/>
            <a:ext cx="14419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Test </a:t>
            </a:r>
            <a:r>
              <a:rPr lang="en-US" sz="1800">
                <a:solidFill>
                  <a:srgbClr val="0070C0"/>
                </a:solidFill>
              </a:rPr>
              <a:t>(30%)</a:t>
            </a:r>
            <a:endParaRPr lang="en-US" sz="160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045D8A-8A2F-2649-994C-7E0298EF69B0}"/>
              </a:ext>
            </a:extLst>
          </p:cNvPr>
          <p:cNvSpPr txBox="1"/>
          <p:nvPr/>
        </p:nvSpPr>
        <p:spPr>
          <a:xfrm>
            <a:off x="3945824" y="926107"/>
            <a:ext cx="11636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Sequential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F9041-68D2-BB44-A815-2C7D884C89A6}"/>
              </a:ext>
            </a:extLst>
          </p:cNvPr>
          <p:cNvSpPr txBox="1"/>
          <p:nvPr/>
        </p:nvSpPr>
        <p:spPr>
          <a:xfrm>
            <a:off x="3945824" y="1277792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 * Depth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392C56-8E01-AE47-B945-55B93AB9531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004666" y="1093125"/>
            <a:ext cx="21999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060ED-CD8F-3B4C-AF59-08F06A2C270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004666" y="1093125"/>
            <a:ext cx="219995" cy="60819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F5D27A-C0A8-1A4C-A5CD-2AB5B8AFCD2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890396" y="1093125"/>
            <a:ext cx="1055428" cy="225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BF531A9-AD9E-E346-8CB1-557EC55F328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890396" y="1093125"/>
            <a:ext cx="1055428" cy="35394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A54E9-B67F-6C46-BFAB-3415E80CC6CD}"/>
              </a:ext>
            </a:extLst>
          </p:cNvPr>
          <p:cNvSpPr/>
          <p:nvPr/>
        </p:nvSpPr>
        <p:spPr>
          <a:xfrm>
            <a:off x="5688946" y="1271407"/>
            <a:ext cx="711854" cy="33855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BE7566-8216-8544-88A0-1B5E41761B0E}"/>
              </a:ext>
            </a:extLst>
          </p:cNvPr>
          <p:cNvSpPr/>
          <p:nvPr/>
        </p:nvSpPr>
        <p:spPr>
          <a:xfrm>
            <a:off x="2934773" y="1957364"/>
            <a:ext cx="483337" cy="250036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053741-B095-EB49-9B20-AA0AC95A5831}"/>
              </a:ext>
            </a:extLst>
          </p:cNvPr>
          <p:cNvSpPr/>
          <p:nvPr/>
        </p:nvSpPr>
        <p:spPr>
          <a:xfrm>
            <a:off x="1392957" y="1957363"/>
            <a:ext cx="483337" cy="2500361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8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0F87D5-4388-F64E-982D-98CC8FFEA2D6}"/>
              </a:ext>
            </a:extLst>
          </p:cNvPr>
          <p:cNvSpPr txBox="1"/>
          <p:nvPr/>
        </p:nvSpPr>
        <p:spPr>
          <a:xfrm>
            <a:off x="5688946" y="907535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Diversity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9B808B-FCBC-884F-9959-6F02ED0C4E52}"/>
              </a:ext>
            </a:extLst>
          </p:cNvPr>
          <p:cNvSpPr txBox="1"/>
          <p:nvPr/>
        </p:nvSpPr>
        <p:spPr>
          <a:xfrm>
            <a:off x="5689034" y="1269763"/>
            <a:ext cx="1743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70C0"/>
                </a:solidFill>
              </a:rPr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2936152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2"/>
          </p:nvPr>
        </p:nvSpPr>
        <p:spPr>
          <a:xfrm>
            <a:off x="376082" y="813555"/>
            <a:ext cx="8304000" cy="31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OPUS: </a:t>
            </a:r>
            <a:r>
              <a:rPr lang="en-US">
                <a:hlinkClick r:id="rId3"/>
              </a:rPr>
              <a:t>https://opus.nlpl.eu/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Bible data: </a:t>
            </a:r>
            <a:r>
              <a:rPr lang="en-US">
                <a:hlinkClick r:id="rId4"/>
              </a:rPr>
              <a:t>https://www.faithcomesbyhearing.com/audio-bible-resources/bible-brain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507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1E826-0CD2-5748-B5E8-AA62ABE0E5D2}"/>
              </a:ext>
            </a:extLst>
          </p:cNvPr>
          <p:cNvSpPr txBox="1">
            <a:spLocks/>
          </p:cNvSpPr>
          <p:nvPr/>
        </p:nvSpPr>
        <p:spPr>
          <a:xfrm>
            <a:off x="688062" y="2220813"/>
            <a:ext cx="8233305" cy="2498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kern="12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Even the highly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>
                <a:solidFill>
                  <a:srgbClr val="7A33B0"/>
                </a:solidFill>
              </a:rPr>
              <a:t>s</a:t>
            </a:r>
            <a:r>
              <a:rPr kumimoji="0" lang="en-US" sz="3000" b="0" i="0" u="none" strike="noStrike" kern="1200" cap="none" spc="0" normalizeH="0" baseline="0" noProof="0" err="1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ophisticated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 NLP engines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 need huge amount of translated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A33B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data to provide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A7E1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Accurate Translation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A6DE1-309F-9C47-9B3A-EF36B48F12A6}"/>
              </a:ext>
            </a:extLst>
          </p:cNvPr>
          <p:cNvSpPr txBox="1"/>
          <p:nvPr/>
        </p:nvSpPr>
        <p:spPr>
          <a:xfrm>
            <a:off x="455990" y="875537"/>
            <a:ext cx="6166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 SemiBold"/>
                <a:ea typeface="Source Sans Pro SemiBold"/>
                <a:cs typeface="Arial"/>
                <a:sym typeface="Source Sans Pro SemiBold"/>
              </a:rPr>
              <a:t>Large input </a:t>
            </a:r>
            <a:r>
              <a:rPr lang="en-US" sz="3000" kern="1200">
                <a:solidFill>
                  <a:srgbClr val="C00000"/>
                </a:solidFill>
                <a:latin typeface="Source Sans Pro SemiBold"/>
                <a:ea typeface="Source Sans Pro SemiBold"/>
                <a:sym typeface="Source Sans Pro SemiBold"/>
              </a:rPr>
              <a:t>d</a:t>
            </a:r>
            <a:r>
              <a:rPr kumimoji="0" lang="en-US" sz="3000" b="0" i="0" u="none" strike="noStrike" kern="1200" cap="none" spc="0" normalizeH="0" baseline="0" noProof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 SemiBold"/>
                <a:ea typeface="Source Sans Pro SemiBold"/>
                <a:cs typeface="Arial"/>
                <a:sym typeface="Source Sans Pro SemiBold"/>
              </a:rPr>
              <a:t>ataset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Sans Pro SemiBold"/>
              <a:ea typeface="Source Sans Pro SemiBold"/>
              <a:cs typeface="Arial"/>
              <a:sym typeface="Source Sans Pro SemiBold"/>
            </a:endParaRPr>
          </a:p>
        </p:txBody>
      </p:sp>
      <p:sp>
        <p:nvSpPr>
          <p:cNvPr id="6" name="Google Shape;93;p16">
            <a:extLst>
              <a:ext uri="{FF2B5EF4-FFF2-40B4-BE49-F238E27FC236}">
                <a16:creationId xmlns:a16="http://schemas.microsoft.com/office/drawing/2014/main" id="{9637A1AE-F6D5-0649-9B2A-3FEA151C9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425" y="53253"/>
            <a:ext cx="8348400" cy="5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0070C0"/>
                </a:solidFill>
                <a:cs typeface="Times New Roman"/>
              </a:rPr>
              <a:t>What’s the big issue?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43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BE9807-E248-4BC3-8889-3E2E98EE5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" t="10704" b="282"/>
          <a:stretch/>
        </p:blipFill>
        <p:spPr>
          <a:xfrm>
            <a:off x="442913" y="732495"/>
            <a:ext cx="8229601" cy="3878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Google Shape;93;p16">
            <a:extLst>
              <a:ext uri="{FF2B5EF4-FFF2-40B4-BE49-F238E27FC236}">
                <a16:creationId xmlns:a16="http://schemas.microsoft.com/office/drawing/2014/main" id="{5EB17D51-59F3-1947-8C05-B009C4E65C0A}"/>
              </a:ext>
            </a:extLst>
          </p:cNvPr>
          <p:cNvSpPr txBox="1">
            <a:spLocks/>
          </p:cNvSpPr>
          <p:nvPr/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Understanding the business problem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58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C1E826-0CD2-5748-B5E8-AA62ABE0E5D2}"/>
              </a:ext>
            </a:extLst>
          </p:cNvPr>
          <p:cNvSpPr txBox="1">
            <a:spLocks/>
          </p:cNvSpPr>
          <p:nvPr/>
        </p:nvSpPr>
        <p:spPr>
          <a:xfrm>
            <a:off x="-242749" y="2114550"/>
            <a:ext cx="9144000" cy="30289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68569" rIns="68569" bIns="68569" rtlCol="0" anchor="t" anchorCtr="0">
            <a:noAutofit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kern="1200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E33B7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Identify the order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E33B7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of translation that will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E33B7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help save cost and time by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7E33B7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involving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A7E1"/>
                </a:solidFill>
                <a:effectLst/>
                <a:uLnTx/>
                <a:uFillTx/>
                <a:latin typeface="Source Sans Pro SemiBold"/>
                <a:cs typeface="Source Sans Pro SemiBold"/>
                <a:sym typeface="Source Sans Pro SemiBold"/>
              </a:rPr>
              <a:t> </a:t>
            </a:r>
            <a:r>
              <a:rPr lang="en-US" sz="3000">
                <a:solidFill>
                  <a:srgbClr val="C00000"/>
                </a:solidFill>
                <a:cs typeface="Arial"/>
              </a:rPr>
              <a:t>optimized seed data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3000">
                <a:solidFill>
                  <a:srgbClr val="C00000"/>
                </a:solidFill>
                <a:cs typeface="Arial"/>
              </a:rPr>
              <a:t> for the machine translation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A6DE1-309F-9C47-9B3A-EF36B48F12A6}"/>
              </a:ext>
            </a:extLst>
          </p:cNvPr>
          <p:cNvSpPr txBox="1"/>
          <p:nvPr/>
        </p:nvSpPr>
        <p:spPr>
          <a:xfrm>
            <a:off x="576118" y="863047"/>
            <a:ext cx="14893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 SemiBold"/>
                <a:ea typeface="Source Sans Pro SemiBold"/>
                <a:cs typeface="Arial"/>
                <a:sym typeface="Source Sans Pro SemiBold"/>
              </a:rPr>
              <a:t>YES!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he Hand"/>
              <a:ea typeface="+mn-ea"/>
              <a:cs typeface="Arial"/>
              <a:sym typeface="Arial"/>
            </a:endParaRPr>
          </a:p>
        </p:txBody>
      </p:sp>
      <p:sp>
        <p:nvSpPr>
          <p:cNvPr id="6" name="Google Shape;93;p16">
            <a:extLst>
              <a:ext uri="{FF2B5EF4-FFF2-40B4-BE49-F238E27FC236}">
                <a16:creationId xmlns:a16="http://schemas.microsoft.com/office/drawing/2014/main" id="{CA40A768-E59B-9447-8CA1-FAD7A79A4DFD}"/>
              </a:ext>
            </a:extLst>
          </p:cNvPr>
          <p:cNvSpPr txBox="1">
            <a:spLocks/>
          </p:cNvSpPr>
          <p:nvPr/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Is there a better way?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77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ctrTitle"/>
          </p:nvPr>
        </p:nvSpPr>
        <p:spPr>
          <a:xfrm>
            <a:off x="768833" y="1947617"/>
            <a:ext cx="7772400" cy="1093800"/>
          </a:xfrm>
          <a:prstGeom prst="rect">
            <a:avLst/>
          </a:prstGeom>
        </p:spPr>
        <p:txBody>
          <a:bodyPr spcFirstLastPara="1" wrap="square" lIns="0" tIns="45700" rIns="91425" bIns="4570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 sz="4400">
                <a:cs typeface="Times New Roman"/>
              </a:rPr>
              <a:t>Literature Review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176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3;p16">
            <a:extLst>
              <a:ext uri="{FF2B5EF4-FFF2-40B4-BE49-F238E27FC236}">
                <a16:creationId xmlns:a16="http://schemas.microsoft.com/office/drawing/2014/main" id="{CA40A768-E59B-9447-8CA1-FAD7A79A4DFD}"/>
              </a:ext>
            </a:extLst>
          </p:cNvPr>
          <p:cNvSpPr txBox="1">
            <a:spLocks/>
          </p:cNvSpPr>
          <p:nvPr/>
        </p:nvSpPr>
        <p:spPr>
          <a:xfrm>
            <a:off x="353425" y="53253"/>
            <a:ext cx="83484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000" b="0" i="0" u="none" strike="noStrike" cap="none">
                <a:solidFill>
                  <a:srgbClr val="00A7E1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0070C0"/>
                </a:solidFill>
              </a:rPr>
              <a:t>What pre-existing research did we go over?</a:t>
            </a:r>
            <a:endParaRPr lang="en-US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5F58D12-87EF-6343-B4E2-585E39FC3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84257"/>
              </p:ext>
            </p:extLst>
          </p:nvPr>
        </p:nvGraphicFramePr>
        <p:xfrm>
          <a:off x="798463" y="932642"/>
          <a:ext cx="7458323" cy="3278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1732">
                  <a:extLst>
                    <a:ext uri="{9D8B030D-6E8A-4147-A177-3AD203B41FA5}">
                      <a16:colId xmlns:a16="http://schemas.microsoft.com/office/drawing/2014/main" val="2077658495"/>
                    </a:ext>
                  </a:extLst>
                </a:gridCol>
                <a:gridCol w="3716591">
                  <a:extLst>
                    <a:ext uri="{9D8B030D-6E8A-4147-A177-3AD203B41FA5}">
                      <a16:colId xmlns:a16="http://schemas.microsoft.com/office/drawing/2014/main" val="4089733927"/>
                    </a:ext>
                  </a:extLst>
                </a:gridCol>
              </a:tblGrid>
              <a:tr h="4994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  <a:sym typeface="Source Sans Pro SemiBold"/>
                        </a:rPr>
                        <a:t>Research</a:t>
                      </a:r>
                      <a:r>
                        <a:rPr lang="en-US" sz="1400" b="0" i="0" u="none" strike="noStrike" cap="none">
                          <a:solidFill>
                            <a:srgbClr val="0070C0"/>
                          </a:solidFill>
                          <a:latin typeface="Source Sans Pro SemiBold"/>
                          <a:cs typeface="Source Sans Pro SemiBold"/>
                          <a:sym typeface="Source Sans Pro SemiBold"/>
                        </a:rPr>
                        <a:t> </a:t>
                      </a: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  <a:sym typeface="Source Sans Pro SemiBold"/>
                        </a:rPr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  <a:sym typeface="Source Sans Pro SemiBold"/>
                        </a:rPr>
                        <a:t>Key Takeaways</a:t>
                      </a:r>
                      <a:endParaRPr lang="en-US" sz="1400" b="1" kern="1200">
                        <a:solidFill>
                          <a:schemeClr val="dk1"/>
                        </a:solidFill>
                        <a:latin typeface="Source Sans Pro" panose="020B0503030403020204" pitchFamily="34" charset="0"/>
                        <a:ea typeface="Source Sans Pro" panose="020B0503030403020204" pitchFamily="34" charset="0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615809"/>
                  </a:ext>
                </a:extLst>
              </a:tr>
              <a:tr h="86788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Laura Martinus and Jade Abbott(2019)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Training techniques for low resource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 languages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238251"/>
                  </a:ext>
                </a:extLst>
              </a:tr>
              <a:tr h="909852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Marlies van der Wees, Arianna Bisazza, Christof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Monz(2017)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Dynamic data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57153"/>
                  </a:ext>
                </a:extLst>
              </a:tr>
              <a:tr h="100101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Ranathunga, S., Lee, E. S. A., Skenduli, M. P., Shekhar, R., Alam, M., &amp; Kaur, R. (2021)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Quantitative methods to access low resource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latin typeface="Source Sans Pro" panose="020B0503030403020204" pitchFamily="34" charset="0"/>
                          <a:ea typeface="Source Sans Pro" panose="020B0503030403020204" pitchFamily="34" charset="0"/>
                          <a:cs typeface="+mn-cs"/>
                        </a:rPr>
                        <a:t>language translation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025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180603"/>
      </p:ext>
    </p:extLst>
  </p:cSld>
  <p:clrMapOvr>
    <a:masterClrMapping/>
  </p:clrMapOvr>
</p:sld>
</file>

<file path=ppt/theme/theme1.xml><?xml version="1.0" encoding="utf-8"?>
<a:theme xmlns:a="http://schemas.openxmlformats.org/drawingml/2006/main" name="SIL Slides Master 2019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7"/>
      </a:lt2>
      <a:accent1>
        <a:srgbClr val="48B661"/>
      </a:accent1>
      <a:accent2>
        <a:srgbClr val="51B13B"/>
      </a:accent2>
      <a:accent3>
        <a:srgbClr val="84AE44"/>
      </a:accent3>
      <a:accent4>
        <a:srgbClr val="A7A537"/>
      </a:accent4>
      <a:accent5>
        <a:srgbClr val="C38F4D"/>
      </a:accent5>
      <a:accent6>
        <a:srgbClr val="B14C3B"/>
      </a:accent6>
      <a:hlink>
        <a:srgbClr val="9A7E33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1559</Words>
  <Application>Microsoft Office PowerPoint</Application>
  <PresentationFormat>On-screen Show (16:9)</PresentationFormat>
  <Paragraphs>560</Paragraphs>
  <Slides>45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Segoe UI</vt:lpstr>
      <vt:lpstr>Roboto Condensed</vt:lpstr>
      <vt:lpstr>Arial</vt:lpstr>
      <vt:lpstr>Modern Love</vt:lpstr>
      <vt:lpstr>Helvetica</vt:lpstr>
      <vt:lpstr>The Hand</vt:lpstr>
      <vt:lpstr>Source Sans Pro SemiBold</vt:lpstr>
      <vt:lpstr>Source Sans Pro</vt:lpstr>
      <vt:lpstr>Times New Roman</vt:lpstr>
      <vt:lpstr>Abadi</vt:lpstr>
      <vt:lpstr>Source Sans Pro Light</vt:lpstr>
      <vt:lpstr>SIL Slides Master 2019</vt:lpstr>
      <vt:lpstr>SketchyVTI</vt:lpstr>
      <vt:lpstr>Intelligently Ordering Machine Translation Seed Data to Improve Local Language Translation</vt:lpstr>
      <vt:lpstr>45Billion USD</vt:lpstr>
      <vt:lpstr>Let's meet the team that made it possible.</vt:lpstr>
      <vt:lpstr>Agenda</vt:lpstr>
      <vt:lpstr>What’s the big issue?</vt:lpstr>
      <vt:lpstr>PowerPoint Presentation</vt:lpstr>
      <vt:lpstr>PowerPoint Presentation</vt:lpstr>
      <vt:lpstr>Literature Review</vt:lpstr>
      <vt:lpstr>PowerPoint Presentation</vt:lpstr>
      <vt:lpstr>Methodology</vt:lpstr>
      <vt:lpstr>Methodological workflow</vt:lpstr>
      <vt:lpstr>PowerPoint Presentation</vt:lpstr>
      <vt:lpstr>Data overview &amp; EDA</vt:lpstr>
      <vt:lpstr>Data &amp; EDA – data overview</vt:lpstr>
      <vt:lpstr>Data preprocessing steps</vt:lpstr>
      <vt:lpstr>Data &amp; EDA – 2 parallel corpora data frames</vt:lpstr>
      <vt:lpstr>Data &amp; EDA – Normalization and vectorization</vt:lpstr>
      <vt:lpstr>Data &amp; EDA – Cosine similarity</vt:lpstr>
      <vt:lpstr>Data &amp; EDA – Semantic domain distribution table</vt:lpstr>
      <vt:lpstr>Data &amp; EDA – EDA 1</vt:lpstr>
      <vt:lpstr>Data &amp; EDA – EDA 2</vt:lpstr>
      <vt:lpstr>Data &amp; EDA – Quantify chapters</vt:lpstr>
      <vt:lpstr>Data &amp; EDA – 2 Parallel corpora with measures</vt:lpstr>
      <vt:lpstr>Data &amp; EDA – Input data</vt:lpstr>
      <vt:lpstr>Model Building</vt:lpstr>
      <vt:lpstr>Why JoeyNMT?</vt:lpstr>
      <vt:lpstr>What is Neural Machine Translation</vt:lpstr>
      <vt:lpstr>Model training using JoeyNMT</vt:lpstr>
      <vt:lpstr>Model training using JoeyNMT</vt:lpstr>
      <vt:lpstr>Business Benefits</vt:lpstr>
      <vt:lpstr>Business impact</vt:lpstr>
      <vt:lpstr>Results &amp; Conclusion</vt:lpstr>
      <vt:lpstr>Statistical results</vt:lpstr>
      <vt:lpstr>Conclusion and recommendation</vt:lpstr>
      <vt:lpstr>Thank you </vt:lpstr>
      <vt:lpstr>Appendix</vt:lpstr>
      <vt:lpstr>Problem Solving Approach</vt:lpstr>
      <vt:lpstr>Data &amp; EDA – Data Cleaning(P3) </vt:lpstr>
      <vt:lpstr>Data &amp; EDA – Select bible(P1) and alignment(P2) </vt:lpstr>
      <vt:lpstr>Data &amp; EDA – More EDA</vt:lpstr>
      <vt:lpstr>Data &amp; EDA – Input data</vt:lpstr>
      <vt:lpstr>Data &amp; EDA – Input data</vt:lpstr>
      <vt:lpstr>Data &amp; EDA – Input data</vt:lpstr>
      <vt:lpstr>Data &amp; EDA – Input data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 Slides Master 2020</dc:title>
  <dc:creator>Gagan Pahuja</dc:creator>
  <cp:lastModifiedBy>Pai Wei Chen</cp:lastModifiedBy>
  <cp:revision>1</cp:revision>
  <dcterms:modified xsi:type="dcterms:W3CDTF">2022-04-11T19:26:59Z</dcterms:modified>
</cp:coreProperties>
</file>